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7559675" cy="1069181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412" y="-19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24" name="PlaceHolder 2"/>
          <p:cNvSpPr>
            <a:spLocks noGrp="1"/>
          </p:cNvSpPr>
          <p:nvPr>
            <p:ph type="body"/>
          </p:nvPr>
        </p:nvSpPr>
        <p:spPr>
          <a:xfrm>
            <a:off x="377640" y="2501640"/>
            <a:ext cx="6803280" cy="295740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27"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32" name="PlaceHolder 2"/>
          <p:cNvSpPr>
            <a:spLocks noGrp="1"/>
          </p:cNvSpPr>
          <p:nvPr>
            <p:ph type="body"/>
          </p:nvPr>
        </p:nvSpPr>
        <p:spPr>
          <a:xfrm>
            <a:off x="377640" y="2501640"/>
            <a:ext cx="2190240" cy="295740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2677680" y="2501640"/>
            <a:ext cx="2190240" cy="295740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4978080" y="2501640"/>
            <a:ext cx="2190240" cy="295740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377640" y="5740560"/>
            <a:ext cx="2190240" cy="295740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2677680" y="5740560"/>
            <a:ext cx="2190240" cy="295740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4978080" y="5740560"/>
            <a:ext cx="219024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41" name="PlaceHolder 2"/>
          <p:cNvSpPr>
            <a:spLocks noGrp="1"/>
          </p:cNvSpPr>
          <p:nvPr>
            <p:ph type="subTitle"/>
          </p:nvPr>
        </p:nvSpPr>
        <p:spPr>
          <a:xfrm>
            <a:off x="377640" y="2501640"/>
            <a:ext cx="6803280" cy="6200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body"/>
          </p:nvPr>
        </p:nvSpPr>
        <p:spPr>
          <a:xfrm>
            <a:off x="377640" y="2501640"/>
            <a:ext cx="680328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377640" y="426240"/>
            <a:ext cx="6803280" cy="82749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0"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3" name="PlaceHolder 2"/>
          <p:cNvSpPr>
            <a:spLocks noGrp="1"/>
          </p:cNvSpPr>
          <p:nvPr>
            <p:ph type="subTitle"/>
          </p:nvPr>
        </p:nvSpPr>
        <p:spPr>
          <a:xfrm>
            <a:off x="377640" y="2501640"/>
            <a:ext cx="6803280" cy="6200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4"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8"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62" name="PlaceHolder 2"/>
          <p:cNvSpPr>
            <a:spLocks noGrp="1"/>
          </p:cNvSpPr>
          <p:nvPr>
            <p:ph type="body"/>
          </p:nvPr>
        </p:nvSpPr>
        <p:spPr>
          <a:xfrm>
            <a:off x="377640" y="2501640"/>
            <a:ext cx="6803280" cy="295740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65"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70" name="PlaceHolder 2"/>
          <p:cNvSpPr>
            <a:spLocks noGrp="1"/>
          </p:cNvSpPr>
          <p:nvPr>
            <p:ph type="body"/>
          </p:nvPr>
        </p:nvSpPr>
        <p:spPr>
          <a:xfrm>
            <a:off x="377640" y="2501640"/>
            <a:ext cx="2190240" cy="295740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2677680" y="2501640"/>
            <a:ext cx="2190240" cy="295740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4978080" y="2501640"/>
            <a:ext cx="2190240" cy="295740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377640" y="5740560"/>
            <a:ext cx="2190240" cy="295740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2677680" y="5740560"/>
            <a:ext cx="2190240" cy="295740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4978080" y="5740560"/>
            <a:ext cx="219024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 name="PlaceHolder 2"/>
          <p:cNvSpPr>
            <a:spLocks noGrp="1"/>
          </p:cNvSpPr>
          <p:nvPr>
            <p:ph type="body"/>
          </p:nvPr>
        </p:nvSpPr>
        <p:spPr>
          <a:xfrm>
            <a:off x="377640" y="2501640"/>
            <a:ext cx="680328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7"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77640" y="426240"/>
            <a:ext cx="6803280" cy="82749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12"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16"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20"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77640" y="425880"/>
            <a:ext cx="6802920" cy="1785240"/>
          </a:xfrm>
          <a:prstGeom prst="rect">
            <a:avLst/>
          </a:prstGeom>
        </p:spPr>
        <p:txBody>
          <a:bodyPr lIns="0" tIns="0" rIns="0" bIns="0" anchor="ctr">
            <a:spAutoFit/>
          </a:bodyP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377640" y="2501640"/>
            <a:ext cx="6802920" cy="6200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77640" y="426240"/>
            <a:ext cx="6803280" cy="178488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377640" y="2501640"/>
            <a:ext cx="6803280" cy="62006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ranceagrimer.fr/filiere-peche-et-aquaculture/Accompagner/feampa" TargetMode="Externa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682920" y="1340640"/>
            <a:ext cx="6046560" cy="1308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3600" b="1" strike="noStrike" spc="-1">
                <a:solidFill>
                  <a:srgbClr val="5B9BD5"/>
                </a:solidFill>
                <a:latin typeface="Calibri"/>
                <a:ea typeface="DejaVu Sans"/>
              </a:rPr>
              <a:t>E-Synergie</a:t>
            </a:r>
            <a:endParaRPr lang="fr-FR" sz="3600" b="0" strike="noStrike" spc="-1">
              <a:latin typeface="Arial"/>
            </a:endParaRPr>
          </a:p>
          <a:p>
            <a:pPr algn="ctr">
              <a:lnSpc>
                <a:spcPct val="100000"/>
              </a:lnSpc>
            </a:pPr>
            <a:r>
              <a:rPr lang="fr-FR" sz="2800" b="1" strike="noStrike" spc="-1">
                <a:solidFill>
                  <a:srgbClr val="5B9BD5"/>
                </a:solidFill>
                <a:latin typeface="Calibri"/>
                <a:ea typeface="DejaVu Sans"/>
              </a:rPr>
              <a:t>Demande de subvention dématérialisée</a:t>
            </a:r>
            <a:endParaRPr lang="fr-FR" sz="2800" b="0" strike="noStrike" spc="-1">
              <a:latin typeface="Arial"/>
            </a:endParaRPr>
          </a:p>
          <a:p>
            <a:pPr algn="ctr">
              <a:lnSpc>
                <a:spcPct val="100000"/>
              </a:lnSpc>
            </a:pPr>
            <a:r>
              <a:rPr lang="fr-FR" sz="1600" b="0" strike="noStrike" spc="-1">
                <a:solidFill>
                  <a:srgbClr val="5B9BD5"/>
                </a:solidFill>
                <a:latin typeface="Calibri"/>
                <a:ea typeface="DejaVu Sans"/>
              </a:rPr>
              <a:t>Programme national FEAMPA GUYANE 2021-2027</a:t>
            </a:r>
            <a:endParaRPr lang="fr-FR" sz="1600" b="0" strike="noStrike" spc="-1">
              <a:latin typeface="Arial"/>
            </a:endParaRPr>
          </a:p>
        </p:txBody>
      </p:sp>
      <p:sp>
        <p:nvSpPr>
          <p:cNvPr id="77" name="Line 2"/>
          <p:cNvSpPr/>
          <p:nvPr/>
        </p:nvSpPr>
        <p:spPr>
          <a:xfrm>
            <a:off x="302040" y="1340640"/>
            <a:ext cx="6882840" cy="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78" name="Line 3"/>
          <p:cNvSpPr/>
          <p:nvPr/>
        </p:nvSpPr>
        <p:spPr>
          <a:xfrm flipV="1">
            <a:off x="302040" y="28368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79" name="CustomShape 4"/>
          <p:cNvSpPr/>
          <p:nvPr/>
        </p:nvSpPr>
        <p:spPr>
          <a:xfrm>
            <a:off x="1650240" y="9889200"/>
            <a:ext cx="427644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80" name="CustomShape 5"/>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6C14548-5819-4E53-B649-67B4931666EB}" type="slidenum">
              <a:rPr lang="fr-FR" sz="989" b="0" strike="noStrike" spc="-1">
                <a:solidFill>
                  <a:srgbClr val="8B8B8B"/>
                </a:solidFill>
                <a:latin typeface="Calibri"/>
                <a:ea typeface="DejaVu Sans"/>
              </a:rPr>
              <a:t>1</a:t>
            </a:fld>
            <a:endParaRPr lang="fr-FR" sz="989" b="0" strike="noStrike" spc="-1">
              <a:latin typeface="Arial"/>
            </a:endParaRPr>
          </a:p>
        </p:txBody>
      </p:sp>
      <p:sp>
        <p:nvSpPr>
          <p:cNvPr id="81" name="CustomShape 6"/>
          <p:cNvSpPr/>
          <p:nvPr/>
        </p:nvSpPr>
        <p:spPr>
          <a:xfrm>
            <a:off x="202680" y="3024360"/>
            <a:ext cx="7153200" cy="55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dirty="0">
                <a:solidFill>
                  <a:srgbClr val="000000"/>
                </a:solidFill>
                <a:uFillTx/>
                <a:latin typeface="Calibri"/>
                <a:ea typeface="DejaVu Sans"/>
              </a:rPr>
              <a:t> </a:t>
            </a:r>
            <a:r>
              <a:rPr lang="fr-FR" sz="1600" b="1" u="sng" strike="noStrike" spc="-1" dirty="0">
                <a:solidFill>
                  <a:srgbClr val="000000"/>
                </a:solidFill>
                <a:uFillTx/>
                <a:latin typeface="Calibri"/>
                <a:ea typeface="DejaVu Sans"/>
              </a:rPr>
              <a:t>Préambule </a:t>
            </a:r>
            <a:endParaRPr lang="fr-FR" sz="1600" b="0" strike="noStrike" spc="-1" dirty="0">
              <a:latin typeface="Arial"/>
            </a:endParaRPr>
          </a:p>
          <a:p>
            <a:pPr>
              <a:lnSpc>
                <a:spcPct val="100000"/>
              </a:lnSpc>
            </a:pPr>
            <a:endParaRPr lang="fr-FR" sz="1600" b="0" strike="noStrike" spc="-1" dirty="0">
              <a:latin typeface="Arial"/>
            </a:endParaRPr>
          </a:p>
          <a:p>
            <a:pPr algn="just">
              <a:lnSpc>
                <a:spcPct val="100000"/>
              </a:lnSpc>
            </a:pPr>
            <a:r>
              <a:rPr lang="fr-FR" sz="1200" b="0" strike="noStrike" spc="-1" dirty="0">
                <a:solidFill>
                  <a:srgbClr val="000000"/>
                </a:solidFill>
                <a:latin typeface="Calibri"/>
                <a:ea typeface="DejaVu Sans"/>
              </a:rPr>
              <a:t>Ce tutoriel a pour vocation de vous aider à préparer la saisie de votre demande de subvention via le portail e-Synergie en vous présentant les pièces à fournir, et à vous guider tout au long de votre saisie.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1" i="1" strike="noStrike" spc="-1" dirty="0">
                <a:solidFill>
                  <a:srgbClr val="000000"/>
                </a:solidFill>
                <a:latin typeface="Calibri"/>
                <a:ea typeface="DejaVu Sans"/>
              </a:rPr>
              <a:t>Informations pratiques préliminaires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strike="noStrike" spc="-1" dirty="0">
                <a:solidFill>
                  <a:srgbClr val="000000"/>
                </a:solidFill>
                <a:latin typeface="Calibri"/>
                <a:ea typeface="DejaVu Sans"/>
              </a:rPr>
              <a:t>NB : des consignes et aides nécessaires à la saisie de la demande de subvention sont intégrées au sein des différents écrans. Nous vous invitons à vous y reporter.</a:t>
            </a:r>
            <a:endParaRPr lang="fr-FR" sz="1200" b="0" strike="noStrike" spc="-1" dirty="0">
              <a:latin typeface="Arial"/>
            </a:endParaRPr>
          </a:p>
          <a:p>
            <a:pPr algn="just">
              <a:lnSpc>
                <a:spcPct val="100000"/>
              </a:lnSpc>
            </a:pP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Le </a:t>
            </a:r>
            <a:r>
              <a:rPr lang="fr-FR" sz="1200" b="1" strike="noStrike" spc="-1" dirty="0">
                <a:solidFill>
                  <a:srgbClr val="000000"/>
                </a:solidFill>
                <a:latin typeface="Calibri"/>
                <a:ea typeface="DejaVu Sans"/>
              </a:rPr>
              <a:t>symbole  </a:t>
            </a:r>
            <a:r>
              <a:rPr lang="fr-FR" sz="1200" b="0" strike="noStrike" spc="-1" dirty="0">
                <a:solidFill>
                  <a:srgbClr val="000000"/>
                </a:solidFill>
                <a:latin typeface="Calibri"/>
                <a:ea typeface="DejaVu Sans"/>
              </a:rPr>
              <a:t>          situé à droite d’un champ permet d’afficher une aide à saisir sur le champ concerné.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L’astérisque</a:t>
            </a:r>
            <a:r>
              <a:rPr lang="fr-FR" sz="1200" b="0" strike="noStrike" spc="-1" dirty="0">
                <a:solidFill>
                  <a:srgbClr val="000000"/>
                </a:solidFill>
                <a:latin typeface="Calibri"/>
                <a:ea typeface="DejaVu Sans"/>
              </a:rPr>
              <a:t> (</a:t>
            </a:r>
            <a:r>
              <a:rPr lang="fr-FR" sz="1200" b="1" strike="noStrike" spc="-1" dirty="0">
                <a:solidFill>
                  <a:srgbClr val="000000"/>
                </a:solidFill>
                <a:latin typeface="Calibri"/>
                <a:ea typeface="DejaVu Sans"/>
              </a:rPr>
              <a:t>*</a:t>
            </a:r>
            <a:r>
              <a:rPr lang="fr-FR" sz="1200" b="0" strike="noStrike" spc="-1" dirty="0">
                <a:solidFill>
                  <a:srgbClr val="000000"/>
                </a:solidFill>
                <a:latin typeface="Calibri"/>
                <a:ea typeface="DejaVu Sans"/>
              </a:rPr>
              <a:t>) indique que le champ est à renseigner obligatoirement. </a:t>
            </a: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Les </a:t>
            </a:r>
            <a:r>
              <a:rPr lang="fr-FR" sz="1200" b="1" i="1" u="sng" strike="noStrike" spc="-1" dirty="0">
                <a:solidFill>
                  <a:srgbClr val="808080"/>
                </a:solidFill>
                <a:uFillTx/>
                <a:latin typeface="Calibri"/>
                <a:ea typeface="DejaVu Sans"/>
              </a:rPr>
              <a:t>champs grisés </a:t>
            </a:r>
            <a:r>
              <a:rPr lang="fr-FR" sz="1200" b="0" strike="noStrike" spc="-1" dirty="0">
                <a:solidFill>
                  <a:srgbClr val="000000"/>
                </a:solidFill>
                <a:latin typeface="Calibri"/>
                <a:ea typeface="DejaVu Sans"/>
              </a:rPr>
              <a:t>ne sont pas saisissables ou sont remplis automatiquement ;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Enregistrez régulièrement </a:t>
            </a:r>
            <a:r>
              <a:rPr lang="fr-FR" sz="1200" b="0" strike="noStrike" spc="-1" dirty="0">
                <a:solidFill>
                  <a:srgbClr val="000000"/>
                </a:solidFill>
                <a:latin typeface="Calibri"/>
                <a:ea typeface="DejaVu Sans"/>
              </a:rPr>
              <a:t>votre saisie et ne fermez pas la fenêtre en cliquant sur la croix rouge sans avoir enregistré au préalable : toutes les données saisies seraient perdues.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u="sng" strike="noStrike" spc="-1" dirty="0">
                <a:solidFill>
                  <a:srgbClr val="000000"/>
                </a:solidFill>
                <a:uFillTx/>
                <a:latin typeface="Calibri"/>
                <a:ea typeface="DejaVu Sans"/>
              </a:rPr>
              <a:t>Vous pouvez à tout moment </a:t>
            </a:r>
            <a:r>
              <a:rPr lang="fr-FR" sz="1200" b="0" strike="noStrike" spc="-1" dirty="0">
                <a:solidFill>
                  <a:srgbClr val="000000"/>
                </a:solidFill>
                <a:latin typeface="Calibri"/>
                <a:ea typeface="DejaVu Sans"/>
              </a:rPr>
              <a:t>: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Modifier </a:t>
            </a:r>
            <a:r>
              <a:rPr lang="fr-FR" sz="1200" b="0" strike="noStrike" spc="-1" dirty="0">
                <a:solidFill>
                  <a:srgbClr val="000000"/>
                </a:solidFill>
                <a:latin typeface="Calibri"/>
                <a:ea typeface="DejaVu Sans"/>
              </a:rPr>
              <a:t>votre demande à l’état de brouillon (tant qu’elle n’est pas envoyée) et revenir en arrière à tout moment dans le processus et les étapes de saisie, </a:t>
            </a: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Eventuellement </a:t>
            </a:r>
            <a:r>
              <a:rPr lang="fr-FR" sz="1200" b="1" strike="noStrike" spc="-1" dirty="0">
                <a:solidFill>
                  <a:srgbClr val="000000"/>
                </a:solidFill>
                <a:latin typeface="Calibri"/>
                <a:ea typeface="DejaVu Sans"/>
              </a:rPr>
              <a:t>supprimer</a:t>
            </a:r>
            <a:r>
              <a:rPr lang="fr-FR" sz="1200" b="0" strike="noStrike" spc="-1" dirty="0">
                <a:solidFill>
                  <a:srgbClr val="000000"/>
                </a:solidFill>
                <a:latin typeface="Calibri"/>
                <a:ea typeface="DejaVu Sans"/>
              </a:rPr>
              <a:t> votre demande,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Exporter et récupérer </a:t>
            </a:r>
            <a:r>
              <a:rPr lang="fr-FR" sz="1200" b="0" strike="noStrike" spc="-1" dirty="0">
                <a:solidFill>
                  <a:srgbClr val="000000"/>
                </a:solidFill>
                <a:latin typeface="Calibri"/>
                <a:ea typeface="DejaVu Sans"/>
              </a:rPr>
              <a:t>à tout moment votre demande au format PDF tout au long de votre saisie,  </a:t>
            </a: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Rédiger plusieurs demandes (il n’est pas nécessaire d’avoir envoyé une demande afin d’en préparer une seconde).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Communiquer</a:t>
            </a:r>
            <a:r>
              <a:rPr lang="fr-FR" sz="1200" b="0" strike="noStrike" spc="-1" dirty="0">
                <a:solidFill>
                  <a:srgbClr val="000000"/>
                </a:solidFill>
                <a:latin typeface="Calibri"/>
                <a:ea typeface="DejaVu Sans"/>
              </a:rPr>
              <a:t> avec le service en charge du suivi de votre demande une fois celle-ci envoyée, en cliquant sur le </a:t>
            </a:r>
            <a:r>
              <a:rPr lang="fr-FR" sz="1200" b="1" u="sng" strike="noStrike" spc="-1" dirty="0">
                <a:solidFill>
                  <a:srgbClr val="000000"/>
                </a:solidFill>
                <a:uFillTx/>
                <a:latin typeface="Calibri"/>
                <a:ea typeface="DejaVu Sans"/>
              </a:rPr>
              <a:t>bouton</a:t>
            </a:r>
            <a:r>
              <a:rPr lang="fr-FR" sz="1200" b="0" strike="noStrike" spc="-1" dirty="0">
                <a:solidFill>
                  <a:srgbClr val="000000"/>
                </a:solidFill>
                <a:latin typeface="Calibri"/>
                <a:ea typeface="DejaVu Sans"/>
              </a:rPr>
              <a:t> « Communication » </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endParaRPr lang="fr-FR" sz="1200" b="0" strike="noStrike" spc="-1" dirty="0">
              <a:latin typeface="Arial"/>
            </a:endParaRPr>
          </a:p>
        </p:txBody>
      </p:sp>
      <p:pic>
        <p:nvPicPr>
          <p:cNvPr id="82" name="Image 18"/>
          <p:cNvPicPr/>
          <p:nvPr/>
        </p:nvPicPr>
        <p:blipFill>
          <a:blip r:embed="rId2"/>
          <a:stretch/>
        </p:blipFill>
        <p:spPr>
          <a:xfrm>
            <a:off x="1247160" y="5043495"/>
            <a:ext cx="189000" cy="202320"/>
          </a:xfrm>
          <a:prstGeom prst="rect">
            <a:avLst/>
          </a:prstGeom>
          <a:ln>
            <a:noFill/>
          </a:ln>
        </p:spPr>
      </p:pic>
      <p:pic>
        <p:nvPicPr>
          <p:cNvPr id="83" name="Image 1"/>
          <p:cNvPicPr/>
          <p:nvPr/>
        </p:nvPicPr>
        <p:blipFill>
          <a:blip r:embed="rId3"/>
          <a:stretch/>
        </p:blipFill>
        <p:spPr>
          <a:xfrm>
            <a:off x="342000" y="7839720"/>
            <a:ext cx="6892920" cy="1004400"/>
          </a:xfrm>
          <a:prstGeom prst="rect">
            <a:avLst/>
          </a:prstGeom>
          <a:ln>
            <a:noFill/>
          </a:ln>
        </p:spPr>
      </p:pic>
      <p:sp>
        <p:nvSpPr>
          <p:cNvPr id="84" name="CustomShape 7"/>
          <p:cNvSpPr/>
          <p:nvPr/>
        </p:nvSpPr>
        <p:spPr>
          <a:xfrm>
            <a:off x="1899000" y="7684560"/>
            <a:ext cx="3438720" cy="997560"/>
          </a:xfrm>
          <a:custGeom>
            <a:avLst/>
            <a:gdLst/>
            <a:ahLst/>
            <a:cxnLst/>
            <a:rect l="l" t="t" r="r" b="b"/>
            <a:pathLst>
              <a:path w="21600" h="21600">
                <a:moveTo>
                  <a:pt x="0" y="0"/>
                </a:moveTo>
                <a:lnTo>
                  <a:pt x="21600" y="21600"/>
                </a:lnTo>
              </a:path>
            </a:pathLst>
          </a:custGeom>
          <a:noFill/>
          <a:ln>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pic>
        <p:nvPicPr>
          <p:cNvPr id="85" name="Image 14"/>
          <p:cNvPicPr/>
          <p:nvPr/>
        </p:nvPicPr>
        <p:blipFill>
          <a:blip r:embed="rId4"/>
          <a:srcRect l="29069" t="51884" r="63186" b="39876"/>
          <a:stretch/>
        </p:blipFill>
        <p:spPr>
          <a:xfrm>
            <a:off x="5784840" y="230760"/>
            <a:ext cx="1398960" cy="929160"/>
          </a:xfrm>
          <a:prstGeom prst="rect">
            <a:avLst/>
          </a:prstGeom>
          <a:ln>
            <a:noFill/>
          </a:ln>
        </p:spPr>
      </p:pic>
      <p:pic>
        <p:nvPicPr>
          <p:cNvPr id="86" name="Image 1"/>
          <p:cNvPicPr/>
          <p:nvPr/>
        </p:nvPicPr>
        <p:blipFill>
          <a:blip r:embed="rId5"/>
          <a:stretch/>
        </p:blipFill>
        <p:spPr>
          <a:xfrm>
            <a:off x="360000" y="288000"/>
            <a:ext cx="1181160" cy="1007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6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16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4BA8A37-66F9-4D56-A836-AA1B29DFF4E8}" type="slidenum">
              <a:rPr lang="fr-FR" sz="989" b="0" strike="noStrike" spc="-1">
                <a:solidFill>
                  <a:srgbClr val="8B8B8B"/>
                </a:solidFill>
                <a:latin typeface="Calibri"/>
                <a:ea typeface="DejaVu Sans"/>
              </a:rPr>
              <a:t>10</a:t>
            </a:fld>
            <a:endParaRPr lang="fr-FR" sz="989" b="0" strike="noStrike" spc="-1">
              <a:latin typeface="Arial"/>
            </a:endParaRPr>
          </a:p>
        </p:txBody>
      </p:sp>
      <p:pic>
        <p:nvPicPr>
          <p:cNvPr id="167" name="Image 3"/>
          <p:cNvPicPr/>
          <p:nvPr/>
        </p:nvPicPr>
        <p:blipFill>
          <a:blip r:embed="rId2"/>
          <a:stretch/>
        </p:blipFill>
        <p:spPr>
          <a:xfrm>
            <a:off x="1050480" y="4429800"/>
            <a:ext cx="5494680" cy="1818360"/>
          </a:xfrm>
          <a:prstGeom prst="rect">
            <a:avLst/>
          </a:prstGeom>
          <a:ln>
            <a:noFill/>
          </a:ln>
        </p:spPr>
      </p:pic>
      <p:pic>
        <p:nvPicPr>
          <p:cNvPr id="168" name="Image 10"/>
          <p:cNvPicPr/>
          <p:nvPr/>
        </p:nvPicPr>
        <p:blipFill>
          <a:blip r:embed="rId3"/>
          <a:stretch/>
        </p:blipFill>
        <p:spPr>
          <a:xfrm>
            <a:off x="938880" y="1185120"/>
            <a:ext cx="5780520" cy="3275640"/>
          </a:xfrm>
          <a:prstGeom prst="rect">
            <a:avLst/>
          </a:prstGeom>
          <a:ln>
            <a:noFill/>
          </a:ln>
        </p:spPr>
      </p:pic>
      <p:sp>
        <p:nvSpPr>
          <p:cNvPr id="169" name="CustomShape 4"/>
          <p:cNvSpPr/>
          <p:nvPr/>
        </p:nvSpPr>
        <p:spPr>
          <a:xfrm>
            <a:off x="1154520" y="3372840"/>
            <a:ext cx="524952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900" b="1" strike="noStrike" spc="-1">
                <a:solidFill>
                  <a:srgbClr val="000000"/>
                </a:solidFill>
                <a:latin typeface="Calibri"/>
                <a:ea typeface="DejaVu Sans"/>
              </a:rPr>
              <a:t>Programme : </a:t>
            </a:r>
            <a:r>
              <a:rPr lang="fr-FR" sz="900" b="0" strike="noStrike" spc="-1">
                <a:solidFill>
                  <a:srgbClr val="000000"/>
                </a:solidFill>
                <a:latin typeface="Calibri"/>
                <a:ea typeface="DejaVu Sans"/>
              </a:rPr>
              <a:t>Programme opérationnel FEAMPA FranceAgriMer 2021-2027</a:t>
            </a:r>
            <a:endParaRPr lang="fr-FR" sz="900" b="0" strike="noStrike" spc="-1">
              <a:latin typeface="Arial"/>
            </a:endParaRPr>
          </a:p>
          <a:p>
            <a:pPr>
              <a:lnSpc>
                <a:spcPct val="100000"/>
              </a:lnSpc>
            </a:pPr>
            <a:r>
              <a:rPr lang="fr-FR" sz="900" b="1" strike="noStrike" spc="-1">
                <a:solidFill>
                  <a:srgbClr val="000000"/>
                </a:solidFill>
                <a:latin typeface="Calibri"/>
                <a:ea typeface="DejaVu Sans"/>
              </a:rPr>
              <a:t>Service Guichet : FAM- </a:t>
            </a:r>
            <a:r>
              <a:rPr lang="fr-FR" sz="900" b="0" strike="noStrike" spc="-1">
                <a:solidFill>
                  <a:srgbClr val="000000"/>
                </a:solidFill>
                <a:latin typeface="Calibri"/>
                <a:ea typeface="DejaVu Sans"/>
              </a:rPr>
              <a:t>FranceAgriMer</a:t>
            </a:r>
            <a:endParaRPr lang="fr-FR" sz="900" b="0" strike="noStrike" spc="-1">
              <a:latin typeface="Arial"/>
            </a:endParaRPr>
          </a:p>
          <a:p>
            <a:pPr>
              <a:lnSpc>
                <a:spcPct val="100000"/>
              </a:lnSpc>
            </a:pPr>
            <a:r>
              <a:rPr lang="fr-FR" sz="900" b="1" strike="noStrike" spc="-1">
                <a:solidFill>
                  <a:srgbClr val="000000"/>
                </a:solidFill>
                <a:latin typeface="Calibri"/>
                <a:ea typeface="DejaVu Sans"/>
              </a:rPr>
              <a:t>Codification : </a:t>
            </a:r>
            <a:endParaRPr lang="fr-FR" sz="900" b="0" strike="noStrike" spc="-1">
              <a:latin typeface="Arial"/>
            </a:endParaRPr>
          </a:p>
          <a:p>
            <a:pPr marL="171360" indent="-170280">
              <a:lnSpc>
                <a:spcPct val="100000"/>
              </a:lnSpc>
              <a:buClr>
                <a:srgbClr val="000000"/>
              </a:buClr>
              <a:buFont typeface="Arial"/>
              <a:buChar char="•"/>
            </a:pPr>
            <a:r>
              <a:rPr lang="fr-FR" sz="900" b="1" strike="noStrike" spc="-1">
                <a:solidFill>
                  <a:srgbClr val="000000"/>
                </a:solidFill>
                <a:latin typeface="Calibri"/>
                <a:ea typeface="DejaVu Sans"/>
              </a:rPr>
              <a:t>PR 2 </a:t>
            </a:r>
            <a:r>
              <a:rPr lang="fr-FR" sz="900" b="0" strike="noStrike" spc="-1">
                <a:solidFill>
                  <a:srgbClr val="000000"/>
                </a:solidFill>
                <a:latin typeface="Calibri"/>
                <a:ea typeface="DejaVu Sans"/>
              </a:rPr>
              <a:t>: Encourager les activités aquacoles durables </a:t>
            </a:r>
            <a:endParaRPr lang="fr-FR" sz="900" b="0" strike="noStrike" spc="-1">
              <a:latin typeface="Arial"/>
            </a:endParaRPr>
          </a:p>
          <a:p>
            <a:pPr marL="171360" indent="-170280">
              <a:lnSpc>
                <a:spcPct val="100000"/>
              </a:lnSpc>
              <a:buClr>
                <a:srgbClr val="000000"/>
              </a:buClr>
              <a:buFont typeface="Arial"/>
              <a:buChar char="•"/>
            </a:pPr>
            <a:r>
              <a:rPr lang="fr-FR" sz="900" b="1" strike="noStrike" spc="-1">
                <a:solidFill>
                  <a:srgbClr val="000000"/>
                </a:solidFill>
                <a:latin typeface="Calibri"/>
                <a:ea typeface="DejaVu Sans"/>
              </a:rPr>
              <a:t>OS 2.2 </a:t>
            </a:r>
            <a:r>
              <a:rPr lang="fr-FR" sz="900" b="0" strike="noStrike" spc="-1">
                <a:solidFill>
                  <a:srgbClr val="000000"/>
                </a:solidFill>
                <a:latin typeface="Calibri"/>
                <a:ea typeface="DejaVu Sans"/>
              </a:rPr>
              <a:t>:Promouvoir la commercialisation et la qualité  des produits de la pêche et de l'aquaculture</a:t>
            </a:r>
            <a:endParaRPr lang="fr-FR" sz="900" b="0" strike="noStrike" spc="-1">
              <a:latin typeface="Arial"/>
            </a:endParaRPr>
          </a:p>
          <a:p>
            <a:pPr marL="171360" indent="-170280">
              <a:lnSpc>
                <a:spcPct val="100000"/>
              </a:lnSpc>
              <a:buClr>
                <a:srgbClr val="000000"/>
              </a:buClr>
              <a:buFont typeface="Arial"/>
              <a:buChar char="•"/>
            </a:pPr>
            <a:r>
              <a:rPr lang="fr-FR" sz="900" b="1" strike="noStrike" spc="-1">
                <a:solidFill>
                  <a:srgbClr val="000000"/>
                </a:solidFill>
                <a:latin typeface="Calibri"/>
                <a:ea typeface="DejaVu Sans"/>
              </a:rPr>
              <a:t>TA 2.2.3 </a:t>
            </a:r>
            <a:r>
              <a:rPr lang="fr-FR" sz="900" b="0" strike="noStrike" spc="-1">
                <a:solidFill>
                  <a:srgbClr val="000000"/>
                </a:solidFill>
                <a:latin typeface="Calibri"/>
                <a:ea typeface="DejaVu Sans"/>
              </a:rPr>
              <a:t>:Plans de production et de commercialisation des OP </a:t>
            </a:r>
            <a:endParaRPr lang="fr-FR" sz="900" b="0" strike="noStrike" spc="-1">
              <a:latin typeface="Arial"/>
            </a:endParaRPr>
          </a:p>
        </p:txBody>
      </p:sp>
      <p:sp>
        <p:nvSpPr>
          <p:cNvPr id="170" name="CustomShape 5"/>
          <p:cNvSpPr/>
          <p:nvPr/>
        </p:nvSpPr>
        <p:spPr>
          <a:xfrm>
            <a:off x="532800" y="6245280"/>
            <a:ext cx="659304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Vous accédez ensuite à la page « Contexte » qui vous permet de modifier, en plus, le service guichet de votre demande. </a:t>
            </a:r>
            <a:endParaRPr lang="fr-FR" sz="1200" b="0" strike="noStrike" spc="-1">
              <a:latin typeface="Arial"/>
            </a:endParaRPr>
          </a:p>
        </p:txBody>
      </p:sp>
      <p:sp>
        <p:nvSpPr>
          <p:cNvPr id="171" name="CustomShape 6"/>
          <p:cNvSpPr/>
          <p:nvPr/>
        </p:nvSpPr>
        <p:spPr>
          <a:xfrm>
            <a:off x="626400" y="7776000"/>
            <a:ext cx="2037240" cy="22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900" b="0" strike="noStrike" spc="-1">
                <a:solidFill>
                  <a:srgbClr val="000000"/>
                </a:solidFill>
                <a:latin typeface="Calibri"/>
                <a:ea typeface="DejaVu Sans"/>
              </a:rPr>
              <a:t>Territoire </a:t>
            </a:r>
            <a:endParaRPr lang="fr-FR" sz="900" b="0" strike="noStrike" spc="-1">
              <a:latin typeface="Arial"/>
            </a:endParaRPr>
          </a:p>
        </p:txBody>
      </p:sp>
      <p:sp>
        <p:nvSpPr>
          <p:cNvPr id="172" name="CustomShape 7"/>
          <p:cNvSpPr/>
          <p:nvPr/>
        </p:nvSpPr>
        <p:spPr>
          <a:xfrm>
            <a:off x="2421360" y="8586000"/>
            <a:ext cx="3311640" cy="115920"/>
          </a:xfrm>
          <a:prstGeom prst="rect">
            <a:avLst/>
          </a:prstGeom>
          <a:noFill/>
          <a:ln w="1908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900" b="0" strike="noStrike" spc="-1">
                <a:solidFill>
                  <a:srgbClr val="808080"/>
                </a:solidFill>
                <a:latin typeface="Calibri"/>
                <a:ea typeface="DejaVu Sans"/>
              </a:rPr>
              <a:t>PR2.2.2.3 : Plans de production et de commercialisation des OP</a:t>
            </a:r>
            <a:endParaRPr lang="fr-FR" sz="900" b="0" strike="noStrike" spc="-1">
              <a:latin typeface="Arial"/>
            </a:endParaRPr>
          </a:p>
          <a:p>
            <a:pPr>
              <a:lnSpc>
                <a:spcPct val="100000"/>
              </a:lnSpc>
            </a:pPr>
            <a:r>
              <a:rPr lang="fr-FR" sz="900" b="0" strike="noStrike" spc="-1">
                <a:solidFill>
                  <a:srgbClr val="808080"/>
                </a:solidFill>
                <a:latin typeface="Calibri"/>
                <a:ea typeface="DejaVu Sans"/>
              </a:rPr>
              <a:t> </a:t>
            </a:r>
            <a:endParaRPr lang="fr-FR" sz="900" b="0" strike="noStrike" spc="-1">
              <a:latin typeface="Arial"/>
            </a:endParaRPr>
          </a:p>
        </p:txBody>
      </p:sp>
      <p:sp>
        <p:nvSpPr>
          <p:cNvPr id="173" name="CustomShape 8"/>
          <p:cNvSpPr/>
          <p:nvPr/>
        </p:nvSpPr>
        <p:spPr>
          <a:xfrm>
            <a:off x="480240" y="9299160"/>
            <a:ext cx="669744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Quand la modification est faite</a:t>
            </a:r>
            <a:r>
              <a:rPr lang="fr-FR" sz="1200" b="1" u="sng" strike="noStrike" spc="-1">
                <a:solidFill>
                  <a:srgbClr val="000000"/>
                </a:solidFill>
                <a:uFillTx/>
                <a:latin typeface="Calibri"/>
                <a:ea typeface="DejaVu Sans"/>
              </a:rPr>
              <a:t>, il faut repasser toutes les étapes effectuées </a:t>
            </a:r>
            <a:r>
              <a:rPr lang="fr-FR" sz="1200" b="0" strike="noStrike" spc="-1">
                <a:solidFill>
                  <a:srgbClr val="000000"/>
                </a:solidFill>
                <a:latin typeface="Calibri"/>
                <a:ea typeface="DejaVu Sans"/>
              </a:rPr>
              <a:t>afin de vérifier et de valider la prise en compte de la modification dans chaque étape rempli précédemment. </a:t>
            </a:r>
            <a:endParaRPr lang="fr-FR" sz="1200" b="0" strike="noStrike" spc="-1">
              <a:latin typeface="Arial"/>
            </a:endParaRPr>
          </a:p>
        </p:txBody>
      </p:sp>
      <p:pic>
        <p:nvPicPr>
          <p:cNvPr id="174" name="Image 21"/>
          <p:cNvPicPr/>
          <p:nvPr/>
        </p:nvPicPr>
        <p:blipFill>
          <a:blip r:embed="rId4"/>
          <a:srcRect l="29069" t="51884" r="63186" b="39876"/>
          <a:stretch/>
        </p:blipFill>
        <p:spPr>
          <a:xfrm>
            <a:off x="6039720" y="160200"/>
            <a:ext cx="1145160" cy="761040"/>
          </a:xfrm>
          <a:prstGeom prst="rect">
            <a:avLst/>
          </a:prstGeom>
          <a:ln>
            <a:noFill/>
          </a:ln>
        </p:spPr>
      </p:pic>
      <p:sp>
        <p:nvSpPr>
          <p:cNvPr id="175" name="CustomShape 9"/>
          <p:cNvSpPr/>
          <p:nvPr/>
        </p:nvSpPr>
        <p:spPr>
          <a:xfrm flipH="1" flipV="1">
            <a:off x="6038280" y="1587960"/>
            <a:ext cx="767880" cy="616680"/>
          </a:xfrm>
          <a:custGeom>
            <a:avLst/>
            <a:gdLst/>
            <a:ahLst/>
            <a:cxnLst/>
            <a:rect l="l" t="t" r="r" b="b"/>
            <a:pathLst>
              <a:path w="21600" h="21600">
                <a:moveTo>
                  <a:pt x="0" y="0"/>
                </a:moveTo>
                <a:lnTo>
                  <a:pt x="21600" y="21600"/>
                </a:lnTo>
              </a:path>
            </a:pathLst>
          </a:custGeom>
          <a:noFill/>
          <a:ln w="57240">
            <a:solidFill>
              <a:srgbClr val="FF0000"/>
            </a:solidFill>
            <a:round/>
            <a:tailEnd type="triangle" w="med" len="med"/>
          </a:ln>
        </p:spPr>
        <p:style>
          <a:lnRef idx="1">
            <a:schemeClr val="accent1"/>
          </a:lnRef>
          <a:fillRef idx="0">
            <a:schemeClr val="accent1"/>
          </a:fillRef>
          <a:effectRef idx="0">
            <a:schemeClr val="accent1"/>
          </a:effectRef>
          <a:fontRef idx="minor"/>
        </p:style>
      </p:sp>
      <p:pic>
        <p:nvPicPr>
          <p:cNvPr id="176" name="Image 1"/>
          <p:cNvPicPr/>
          <p:nvPr/>
        </p:nvPicPr>
        <p:blipFill>
          <a:blip r:embed="rId5"/>
          <a:stretch/>
        </p:blipFill>
        <p:spPr>
          <a:xfrm>
            <a:off x="402480" y="136440"/>
            <a:ext cx="1181160" cy="907200"/>
          </a:xfrm>
          <a:prstGeom prst="rect">
            <a:avLst/>
          </a:prstGeom>
          <a:ln w="9360">
            <a:noFill/>
          </a:ln>
        </p:spPr>
      </p:pic>
      <p:sp>
        <p:nvSpPr>
          <p:cNvPr id="177" name="CustomShape 10"/>
          <p:cNvSpPr/>
          <p:nvPr/>
        </p:nvSpPr>
        <p:spPr>
          <a:xfrm>
            <a:off x="576000" y="6840000"/>
            <a:ext cx="6335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latin typeface="Arial"/>
              </a:rPr>
              <a:t>Demande de subvention</a:t>
            </a:r>
          </a:p>
          <a:p>
            <a:pPr>
              <a:lnSpc>
                <a:spcPct val="100000"/>
              </a:lnSpc>
            </a:pPr>
            <a:endParaRPr lang="fr-FR" sz="1800" b="0" strike="noStrike" spc="-1">
              <a:latin typeface="Arial"/>
            </a:endParaRPr>
          </a:p>
          <a:p>
            <a:pPr>
              <a:lnSpc>
                <a:spcPct val="100000"/>
              </a:lnSpc>
            </a:pPr>
            <a:r>
              <a:rPr lang="fr-FR" sz="1800" b="0" strike="noStrike" spc="-1">
                <a:latin typeface="Arial"/>
              </a:rPr>
              <a:t>contexte de la demande</a:t>
            </a:r>
          </a:p>
        </p:txBody>
      </p:sp>
      <p:sp>
        <p:nvSpPr>
          <p:cNvPr id="178" name="CustomShape 11"/>
          <p:cNvSpPr/>
          <p:nvPr/>
        </p:nvSpPr>
        <p:spPr>
          <a:xfrm>
            <a:off x="2877840" y="7737840"/>
            <a:ext cx="2663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Guyane</a:t>
            </a:r>
          </a:p>
        </p:txBody>
      </p:sp>
      <p:sp>
        <p:nvSpPr>
          <p:cNvPr id="179" name="CustomShape 12"/>
          <p:cNvSpPr/>
          <p:nvPr/>
        </p:nvSpPr>
        <p:spPr>
          <a:xfrm>
            <a:off x="648000" y="8034120"/>
            <a:ext cx="1583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Programme</a:t>
            </a:r>
          </a:p>
        </p:txBody>
      </p:sp>
      <p:sp>
        <p:nvSpPr>
          <p:cNvPr id="180" name="CustomShape 13"/>
          <p:cNvSpPr/>
          <p:nvPr/>
        </p:nvSpPr>
        <p:spPr>
          <a:xfrm>
            <a:off x="2736000" y="8122320"/>
            <a:ext cx="446364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Programme national FEAMPA GUYANE 21-27</a:t>
            </a:r>
          </a:p>
        </p:txBody>
      </p:sp>
      <p:sp>
        <p:nvSpPr>
          <p:cNvPr id="181" name="CustomShape 14"/>
          <p:cNvSpPr/>
          <p:nvPr/>
        </p:nvSpPr>
        <p:spPr>
          <a:xfrm>
            <a:off x="605520" y="8404920"/>
            <a:ext cx="1007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Codification</a:t>
            </a:r>
          </a:p>
        </p:txBody>
      </p:sp>
      <p:sp>
        <p:nvSpPr>
          <p:cNvPr id="182" name="CustomShape 15"/>
          <p:cNvSpPr/>
          <p:nvPr/>
        </p:nvSpPr>
        <p:spPr>
          <a:xfrm>
            <a:off x="648000" y="8757720"/>
            <a:ext cx="1511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Service guichet</a:t>
            </a:r>
          </a:p>
        </p:txBody>
      </p:sp>
      <p:sp>
        <p:nvSpPr>
          <p:cNvPr id="183" name="CustomShape 16"/>
          <p:cNvSpPr/>
          <p:nvPr/>
        </p:nvSpPr>
        <p:spPr>
          <a:xfrm>
            <a:off x="2520000" y="8784000"/>
            <a:ext cx="3743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Sélectionner un service guichet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8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18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ACFC49D-CAF5-4ADE-B175-1DBFB32CD604}" type="slidenum">
              <a:rPr lang="fr-FR" sz="989" b="0" strike="noStrike" spc="-1">
                <a:solidFill>
                  <a:srgbClr val="8B8B8B"/>
                </a:solidFill>
                <a:latin typeface="Calibri"/>
                <a:ea typeface="DejaVu Sans"/>
              </a:rPr>
              <a:t>11</a:t>
            </a:fld>
            <a:endParaRPr lang="fr-FR" sz="989" b="0" strike="noStrike" spc="-1">
              <a:latin typeface="Arial"/>
            </a:endParaRPr>
          </a:p>
        </p:txBody>
      </p:sp>
      <p:pic>
        <p:nvPicPr>
          <p:cNvPr id="187" name="Image 1"/>
          <p:cNvPicPr/>
          <p:nvPr/>
        </p:nvPicPr>
        <p:blipFill>
          <a:blip r:embed="rId2"/>
          <a:srcRect b="31777"/>
          <a:stretch/>
        </p:blipFill>
        <p:spPr>
          <a:xfrm>
            <a:off x="793800" y="1206720"/>
            <a:ext cx="6007680" cy="2250000"/>
          </a:xfrm>
          <a:prstGeom prst="rect">
            <a:avLst/>
          </a:prstGeom>
          <a:ln>
            <a:noFill/>
          </a:ln>
        </p:spPr>
      </p:pic>
      <p:sp>
        <p:nvSpPr>
          <p:cNvPr id="188" name="CustomShape 4"/>
          <p:cNvSpPr/>
          <p:nvPr/>
        </p:nvSpPr>
        <p:spPr>
          <a:xfrm>
            <a:off x="556560" y="3457440"/>
            <a:ext cx="6562440" cy="255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u="sng" strike="noStrike" spc="-1">
                <a:solidFill>
                  <a:srgbClr val="00B0F0"/>
                </a:solidFill>
                <a:uFillTx/>
                <a:latin typeface="Calibri"/>
                <a:ea typeface="DejaVu Sans"/>
              </a:rPr>
              <a:t>Identification du projet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L’intitulé de votre projet doit être explicite par rapport au type d' actions que vous avez sélectionné.</a:t>
            </a:r>
            <a:r>
              <a:t/>
            </a:r>
            <a:br/>
            <a:r>
              <a:rPr lang="fr-FR" sz="1200" b="0" strike="noStrike" spc="-1">
                <a:solidFill>
                  <a:srgbClr val="000000"/>
                </a:solidFill>
                <a:latin typeface="Calibri"/>
                <a:ea typeface="DejaVu Sans"/>
              </a:rPr>
              <a:t>Ne pas utiliser d'abréviation, vous pouvez indiquer la période de réalisation si nécessaire.</a:t>
            </a:r>
            <a:r>
              <a:t/>
            </a:r>
            <a:br/>
            <a:r>
              <a:t/>
            </a:r>
            <a:br/>
            <a:r>
              <a:rPr lang="fr-FR" sz="1200" b="0" strike="noStrike" spc="-1">
                <a:solidFill>
                  <a:srgbClr val="000000"/>
                </a:solidFill>
                <a:latin typeface="Calibri"/>
                <a:ea typeface="DejaVu Sans"/>
              </a:rPr>
              <a:t>Exemple, dossier déposé au titre de OS 2.2.3 : Plan de production et de commercialisation 2023</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Le « Type » (standard ou marché public) : la case </a:t>
            </a:r>
            <a:r>
              <a:rPr lang="fr-FR" sz="1200" b="1" strike="noStrike" spc="-1">
                <a:solidFill>
                  <a:srgbClr val="FF0000"/>
                </a:solidFill>
                <a:latin typeface="Calibri"/>
                <a:ea typeface="DejaVu Sans"/>
              </a:rPr>
              <a:t>« Standard » est sélectionnée par défaut</a:t>
            </a:r>
            <a:r>
              <a:rPr lang="fr-FR" sz="1200" b="0" strike="noStrike" spc="-1">
                <a:solidFill>
                  <a:srgbClr val="000000"/>
                </a:solidFill>
                <a:latin typeface="Calibri"/>
                <a:ea typeface="DejaVu Sans"/>
              </a:rPr>
              <a: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Pour le calendrier détaillé, Veuillez décrire le déroulement de votre projet et ses différentes phases depuis son démarrage jusqu’à sa fin. Chaque phase reprend les différentes actions nécessaires à sa réalisation. </a:t>
            </a:r>
            <a:r>
              <a:rPr lang="fr-FR" sz="1200" b="1" u="sng" strike="noStrike" spc="-1">
                <a:solidFill>
                  <a:srgbClr val="000000"/>
                </a:solidFill>
                <a:uFillTx/>
                <a:latin typeface="Calibri"/>
                <a:ea typeface="DejaVu Sans"/>
              </a:rPr>
              <a:t>Veuillez indiquer la date d'achèvement administratif et financier </a:t>
            </a:r>
            <a:r>
              <a:rPr lang="fr-FR" sz="1200" b="1" u="sng" strike="noStrike" spc="-1">
                <a:solidFill>
                  <a:srgbClr val="FF0000"/>
                </a:solidFill>
                <a:uFillTx/>
                <a:latin typeface="Calibri"/>
                <a:ea typeface="DejaVu Sans"/>
              </a:rPr>
              <a:t>(point de vigilance à mener en lien avec les consigne du portail) </a:t>
            </a:r>
            <a:r>
              <a:rPr lang="fr-FR" sz="1200" b="1" u="sng" strike="noStrike" spc="-1">
                <a:solidFill>
                  <a:srgbClr val="000000"/>
                </a:solidFill>
                <a:uFillTx/>
                <a:latin typeface="Calibri"/>
                <a:ea typeface="DejaVu Sans"/>
              </a:rPr>
              <a:t>. </a:t>
            </a:r>
            <a:endParaRPr lang="fr-FR" sz="1200" b="0" strike="noStrike" spc="-1">
              <a:latin typeface="Arial"/>
            </a:endParaRPr>
          </a:p>
          <a:p>
            <a:pPr>
              <a:lnSpc>
                <a:spcPct val="100000"/>
              </a:lnSpc>
            </a:pPr>
            <a:endParaRPr lang="fr-FR" sz="1200" b="0" strike="noStrike" spc="-1">
              <a:latin typeface="Arial"/>
            </a:endParaRPr>
          </a:p>
        </p:txBody>
      </p:sp>
      <p:sp>
        <p:nvSpPr>
          <p:cNvPr id="189" name="CustomShape 5"/>
          <p:cNvSpPr/>
          <p:nvPr/>
        </p:nvSpPr>
        <p:spPr>
          <a:xfrm>
            <a:off x="565560" y="5837040"/>
            <a:ext cx="24984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4 – Plan de financement</a:t>
            </a:r>
            <a:r>
              <a:rPr lang="fr-FR" sz="1400" b="1" strike="noStrike" spc="-1">
                <a:solidFill>
                  <a:srgbClr val="ED7D31"/>
                </a:solidFill>
                <a:latin typeface="Calibri"/>
                <a:ea typeface="DejaVu Sans"/>
              </a:rPr>
              <a:t>  </a:t>
            </a:r>
            <a:endParaRPr lang="fr-FR" sz="1400" b="0" strike="noStrike" spc="-1">
              <a:latin typeface="Arial"/>
            </a:endParaRPr>
          </a:p>
        </p:txBody>
      </p:sp>
      <p:sp>
        <p:nvSpPr>
          <p:cNvPr id="190" name="CustomShape 6"/>
          <p:cNvSpPr/>
          <p:nvPr/>
        </p:nvSpPr>
        <p:spPr>
          <a:xfrm>
            <a:off x="437040" y="6194520"/>
            <a:ext cx="668196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 plan de financement de l’opération correspond au budget de l’opération ; il doit donc présenter des dépenses et des ressources pour le financement de ces dépenses. Vous devez être vigilant quant à l’équilibre final de votre plan de financement prévisionnel (dépenses = ressources). </a:t>
            </a:r>
            <a:endParaRPr lang="fr-FR" sz="1200" b="0" strike="noStrike" spc="-1">
              <a:latin typeface="Arial"/>
            </a:endParaRPr>
          </a:p>
        </p:txBody>
      </p:sp>
      <p:pic>
        <p:nvPicPr>
          <p:cNvPr id="191" name="Image 3"/>
          <p:cNvPicPr/>
          <p:nvPr/>
        </p:nvPicPr>
        <p:blipFill>
          <a:blip r:embed="rId3"/>
          <a:stretch/>
        </p:blipFill>
        <p:spPr>
          <a:xfrm>
            <a:off x="741240" y="6900120"/>
            <a:ext cx="5860800" cy="2909160"/>
          </a:xfrm>
          <a:prstGeom prst="rect">
            <a:avLst/>
          </a:prstGeom>
          <a:ln>
            <a:noFill/>
          </a:ln>
        </p:spPr>
      </p:pic>
      <p:sp>
        <p:nvSpPr>
          <p:cNvPr id="192" name="CustomShape 7"/>
          <p:cNvSpPr/>
          <p:nvPr/>
        </p:nvSpPr>
        <p:spPr>
          <a:xfrm>
            <a:off x="839160" y="7994520"/>
            <a:ext cx="2233800" cy="36000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193" name="Image 14"/>
          <p:cNvPicPr/>
          <p:nvPr/>
        </p:nvPicPr>
        <p:blipFill>
          <a:blip r:embed="rId4"/>
          <a:srcRect l="29069" t="51884" r="63186" b="39876"/>
          <a:stretch/>
        </p:blipFill>
        <p:spPr>
          <a:xfrm>
            <a:off x="6039720" y="160200"/>
            <a:ext cx="1145160" cy="761040"/>
          </a:xfrm>
          <a:prstGeom prst="rect">
            <a:avLst/>
          </a:prstGeom>
          <a:ln>
            <a:noFill/>
          </a:ln>
        </p:spPr>
      </p:pic>
      <p:pic>
        <p:nvPicPr>
          <p:cNvPr id="194"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96"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197"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6F15483-6C81-45AC-841C-E5AAB07B5197}" type="slidenum">
              <a:rPr lang="fr-FR" sz="989" b="0" strike="noStrike" spc="-1">
                <a:solidFill>
                  <a:srgbClr val="8B8B8B"/>
                </a:solidFill>
                <a:latin typeface="Calibri"/>
                <a:ea typeface="DejaVu Sans"/>
              </a:rPr>
              <a:t>12</a:t>
            </a:fld>
            <a:endParaRPr lang="fr-FR" sz="989" b="0" strike="noStrike" spc="-1">
              <a:latin typeface="Arial"/>
            </a:endParaRPr>
          </a:p>
        </p:txBody>
      </p:sp>
      <p:pic>
        <p:nvPicPr>
          <p:cNvPr id="198" name="Image 3"/>
          <p:cNvPicPr/>
          <p:nvPr/>
        </p:nvPicPr>
        <p:blipFill>
          <a:blip r:embed="rId2"/>
          <a:stretch/>
        </p:blipFill>
        <p:spPr>
          <a:xfrm>
            <a:off x="457200" y="2870280"/>
            <a:ext cx="6556680" cy="1400400"/>
          </a:xfrm>
          <a:prstGeom prst="rect">
            <a:avLst/>
          </a:prstGeom>
          <a:ln>
            <a:noFill/>
          </a:ln>
        </p:spPr>
      </p:pic>
      <p:sp>
        <p:nvSpPr>
          <p:cNvPr id="199" name="CustomShape 4"/>
          <p:cNvSpPr/>
          <p:nvPr/>
        </p:nvSpPr>
        <p:spPr>
          <a:xfrm>
            <a:off x="321480" y="2170800"/>
            <a:ext cx="668196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Télécharger les pièces nécessaires liés à vos dépenses. EX: les fiches de chiffrage Excel par action, l’accord précisant le temps de travail des personnes que vous valorisez sur votre opération, les lettres de mission, les contrats de travail ou les fiches de poste pour les personnes présentées pour la totalité de leur temps de travail sur l’opération, les conventions de mise à disposition le cas échéant,  </a:t>
            </a:r>
            <a:endParaRPr lang="fr-FR" sz="1200" b="0" strike="noStrike" spc="-1">
              <a:latin typeface="Arial"/>
            </a:endParaRPr>
          </a:p>
        </p:txBody>
      </p:sp>
      <p:pic>
        <p:nvPicPr>
          <p:cNvPr id="200" name="Image 7"/>
          <p:cNvPicPr/>
          <p:nvPr/>
        </p:nvPicPr>
        <p:blipFill>
          <a:blip r:embed="rId3"/>
          <a:stretch/>
        </p:blipFill>
        <p:spPr>
          <a:xfrm>
            <a:off x="705600" y="7354440"/>
            <a:ext cx="6059520" cy="2574000"/>
          </a:xfrm>
          <a:prstGeom prst="rect">
            <a:avLst/>
          </a:prstGeom>
          <a:ln>
            <a:noFill/>
          </a:ln>
        </p:spPr>
      </p:pic>
      <p:sp>
        <p:nvSpPr>
          <p:cNvPr id="201" name="CustomShape 5"/>
          <p:cNvSpPr/>
          <p:nvPr/>
        </p:nvSpPr>
        <p:spPr>
          <a:xfrm>
            <a:off x="339120" y="4205160"/>
            <a:ext cx="6846120" cy="340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a:solidFill>
                  <a:srgbClr val="000000"/>
                </a:solidFill>
                <a:uFillTx/>
                <a:latin typeface="Calibri"/>
                <a:ea typeface="DejaVu Sans"/>
              </a:rPr>
              <a:t>Les ressources </a:t>
            </a:r>
            <a:r>
              <a:rPr lang="fr-FR" sz="1200" b="0" strike="noStrike" spc="-1">
                <a:solidFill>
                  <a:srgbClr val="000000"/>
                </a:solidFill>
                <a:latin typeface="Calibri"/>
                <a:ea typeface="DejaVu Sans"/>
              </a:rPr>
              <a: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Reportez-vous à la calculatrice Excel pour saisir le plan de financement (toutes les consignes se trouvent dans la calculatrice) </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Ajouter les financements (ex : Union Européenne) avec le montant récupérer de la calculatrice </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L’autofinancement se calcule automatiquement par différence </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Télécharger la calculatrice rempli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i="1" strike="noStrike" spc="-1">
                <a:solidFill>
                  <a:srgbClr val="FF0000"/>
                </a:solidFill>
                <a:latin typeface="Calibri"/>
                <a:ea typeface="DejaVu Sans"/>
              </a:rPr>
              <a:t>Attention : les taux indiqués dans le système diffère des taux indiqués dans la calculatrice, il ne faut donc pas en tenir compte.</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Wingdings" charset="2"/>
              <a:buChar char=""/>
            </a:pPr>
            <a:r>
              <a:rPr lang="fr-FR" sz="1200" b="0" strike="noStrike" spc="-1">
                <a:solidFill>
                  <a:srgbClr val="000000"/>
                </a:solidFill>
                <a:latin typeface="Calibri"/>
                <a:ea typeface="DejaVu Sans"/>
              </a:rPr>
              <a:t>Si vous avez sollicité d'autres cofinancements pour ce projet (par ex subventions d'une collectivité autre que le conseil régional) veuillez ajouter l'avis d'attribution de l'aide du cofinanceur (par ex la délibération).</a:t>
            </a:r>
            <a:endParaRPr lang="fr-FR" sz="1200" b="0" strike="noStrike" spc="-1">
              <a:latin typeface="Arial"/>
            </a:endParaRPr>
          </a:p>
          <a:p>
            <a:pPr marL="171360" indent="-170280">
              <a:lnSpc>
                <a:spcPct val="100000"/>
              </a:lnSpc>
              <a:buClr>
                <a:srgbClr val="000000"/>
              </a:buClr>
              <a:buFont typeface="Wingdings" charset="2"/>
              <a:buChar char=""/>
            </a:pPr>
            <a:r>
              <a:rPr lang="fr-FR" sz="1200" b="0" strike="noStrike" spc="-1">
                <a:solidFill>
                  <a:srgbClr val="000000"/>
                </a:solidFill>
                <a:latin typeface="Calibri"/>
                <a:ea typeface="DejaVu Sans"/>
              </a:rPr>
              <a:t>Si vous avez déjà reçu des aides publiques pour ce projet, merci de renseigner : </a:t>
            </a:r>
            <a:r>
              <a:rPr lang="fr-FR" sz="1200" b="0" i="1" strike="noStrike" spc="-1">
                <a:solidFill>
                  <a:srgbClr val="000000"/>
                </a:solidFill>
                <a:latin typeface="Calibri"/>
                <a:ea typeface="DejaVu Sans"/>
              </a:rPr>
              <a:t>II.3 Annexe autres aides publiques_V1</a:t>
            </a:r>
            <a:r>
              <a:rPr lang="fr-FR" sz="1200" b="0" strike="noStrike" spc="-1">
                <a:solidFill>
                  <a:srgbClr val="000000"/>
                </a:solidFill>
                <a:latin typeface="Calibri"/>
                <a:ea typeface="DejaVu Sans"/>
              </a:rPr>
              <a:t> disponible sur site de FranceAgriMer. Elle doit être jointe aux pièces justificatives, afin de vérifier l’absence de double financement.</a:t>
            </a:r>
            <a:endParaRPr lang="fr-FR" sz="1200" b="0" strike="noStrike" spc="-1">
              <a:latin typeface="Arial"/>
            </a:endParaRPr>
          </a:p>
          <a:p>
            <a:pPr>
              <a:lnSpc>
                <a:spcPct val="100000"/>
              </a:lnSpc>
            </a:pPr>
            <a:endParaRPr lang="fr-FR" sz="1200" b="0" strike="noStrike" spc="-1">
              <a:latin typeface="Arial"/>
            </a:endParaRPr>
          </a:p>
        </p:txBody>
      </p:sp>
      <p:sp>
        <p:nvSpPr>
          <p:cNvPr id="202" name="CustomShape 6"/>
          <p:cNvSpPr/>
          <p:nvPr/>
        </p:nvSpPr>
        <p:spPr>
          <a:xfrm>
            <a:off x="321480" y="1100520"/>
            <a:ext cx="6881760" cy="121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a:solidFill>
                  <a:srgbClr val="000000"/>
                </a:solidFill>
                <a:uFillTx/>
                <a:latin typeface="Calibri"/>
                <a:ea typeface="DejaVu Sans"/>
              </a:rPr>
              <a:t>Les dépenses </a:t>
            </a:r>
            <a:r>
              <a:rPr lang="fr-FR" sz="1200" b="0" strike="noStrike" spc="-1">
                <a:solidFill>
                  <a:srgbClr val="000000"/>
                </a:solidFill>
                <a:latin typeface="Calibri"/>
                <a:ea typeface="DejaVu Sans"/>
              </a:rPr>
              <a:t>:</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Sélectionner le mode de saisie de l’échéancier de l’opération (sélectionner soit « échéancier par</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poste de dépense » qui implique la nécessité d’une saisie de dépense annualisé, soit « échéancier du coût total » qui implique la saisie du montant total de l’opération)</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Ajouter un ou des catégories de dépenses (ex : dépenses de personnel de 60 000 €)</a:t>
            </a:r>
            <a:endParaRPr lang="fr-FR" sz="1200" b="0" strike="noStrike" spc="-1">
              <a:latin typeface="Arial"/>
            </a:endParaRPr>
          </a:p>
        </p:txBody>
      </p:sp>
      <p:sp>
        <p:nvSpPr>
          <p:cNvPr id="203" name="CustomShape 7"/>
          <p:cNvSpPr/>
          <p:nvPr/>
        </p:nvSpPr>
        <p:spPr>
          <a:xfrm>
            <a:off x="809640" y="9340560"/>
            <a:ext cx="5851440" cy="49392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04" name="Image 15"/>
          <p:cNvPicPr/>
          <p:nvPr/>
        </p:nvPicPr>
        <p:blipFill>
          <a:blip r:embed="rId4"/>
          <a:srcRect l="29069" t="51884" r="63186" b="39876"/>
          <a:stretch/>
        </p:blipFill>
        <p:spPr>
          <a:xfrm>
            <a:off x="6039720" y="160200"/>
            <a:ext cx="1145160" cy="761040"/>
          </a:xfrm>
          <a:prstGeom prst="rect">
            <a:avLst/>
          </a:prstGeom>
          <a:ln>
            <a:noFill/>
          </a:ln>
        </p:spPr>
      </p:pic>
      <p:pic>
        <p:nvPicPr>
          <p:cNvPr id="205"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07"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208"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7C00AEB-53BC-4969-966B-AE252FF757C0}" type="slidenum">
              <a:rPr lang="fr-FR" sz="989" b="0" strike="noStrike" spc="-1">
                <a:solidFill>
                  <a:srgbClr val="8B8B8B"/>
                </a:solidFill>
                <a:latin typeface="Calibri"/>
                <a:ea typeface="DejaVu Sans"/>
              </a:rPr>
              <a:t>13</a:t>
            </a:fld>
            <a:endParaRPr lang="fr-FR" sz="989" b="0" strike="noStrike" spc="-1">
              <a:latin typeface="Arial"/>
            </a:endParaRPr>
          </a:p>
        </p:txBody>
      </p:sp>
      <p:sp>
        <p:nvSpPr>
          <p:cNvPr id="209" name="CustomShape 4"/>
          <p:cNvSpPr/>
          <p:nvPr/>
        </p:nvSpPr>
        <p:spPr>
          <a:xfrm>
            <a:off x="337320" y="1180440"/>
            <a:ext cx="19893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5 – Les indicateurs</a:t>
            </a:r>
            <a:endParaRPr lang="fr-FR" sz="1400" b="0" strike="noStrike" spc="-1">
              <a:latin typeface="Arial"/>
            </a:endParaRPr>
          </a:p>
        </p:txBody>
      </p:sp>
      <p:sp>
        <p:nvSpPr>
          <p:cNvPr id="210" name="CustomShape 5"/>
          <p:cNvSpPr/>
          <p:nvPr/>
        </p:nvSpPr>
        <p:spPr>
          <a:xfrm>
            <a:off x="356760" y="1508040"/>
            <a:ext cx="6881760" cy="154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Les indicateurs permettent d’une part de rendre compte de l’avancement de l’opération et du niveau d’atteinte des objectifs, et d’autre part de contribuer aux travaux d’évaluation menés dans le cadre du programme.</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Saisissez un seul et unique indicateur. Choisissez le plus pertinent.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(nb : les indicateurs affichés sont liés à la codification sélectionnée lors de la toute première étape de création de la demande).</a:t>
            </a:r>
            <a:endParaRPr lang="fr-FR" sz="1200" b="0" strike="noStrike" spc="-1">
              <a:latin typeface="Arial"/>
            </a:endParaRPr>
          </a:p>
        </p:txBody>
      </p:sp>
      <p:pic>
        <p:nvPicPr>
          <p:cNvPr id="211" name="Image 2"/>
          <p:cNvPicPr/>
          <p:nvPr/>
        </p:nvPicPr>
        <p:blipFill>
          <a:blip r:embed="rId2"/>
          <a:stretch/>
        </p:blipFill>
        <p:spPr>
          <a:xfrm>
            <a:off x="245520" y="3102120"/>
            <a:ext cx="7061040" cy="2233800"/>
          </a:xfrm>
          <a:prstGeom prst="rect">
            <a:avLst/>
          </a:prstGeom>
          <a:ln>
            <a:noFill/>
          </a:ln>
        </p:spPr>
      </p:pic>
      <p:sp>
        <p:nvSpPr>
          <p:cNvPr id="212" name="CustomShape 6"/>
          <p:cNvSpPr/>
          <p:nvPr/>
        </p:nvSpPr>
        <p:spPr>
          <a:xfrm>
            <a:off x="250560" y="5436360"/>
            <a:ext cx="221328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6 – Autres dispositifs </a:t>
            </a:r>
            <a:endParaRPr lang="fr-FR" sz="1400" b="0" strike="noStrike" spc="-1">
              <a:latin typeface="Arial"/>
            </a:endParaRPr>
          </a:p>
        </p:txBody>
      </p:sp>
      <p:sp>
        <p:nvSpPr>
          <p:cNvPr id="213" name="CustomShape 7"/>
          <p:cNvSpPr/>
          <p:nvPr/>
        </p:nvSpPr>
        <p:spPr>
          <a:xfrm>
            <a:off x="240480" y="5744160"/>
            <a:ext cx="6998040" cy="10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Veuillez indiquer si votre projet promeut les principes horizontaux de l'U.E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Sélectionner le niveau auxquels répond votre opération (Fort, moyen ou non pertinent)</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Veuillez l'indiquer en quoi vos actions peuvent promouvoir l'égalité H/F ou l'égalité des chances (discrimination). </a:t>
            </a:r>
            <a:endParaRPr lang="fr-FR" sz="1200" b="0" strike="noStrike" spc="-1">
              <a:latin typeface="Arial"/>
            </a:endParaRPr>
          </a:p>
        </p:txBody>
      </p:sp>
      <p:pic>
        <p:nvPicPr>
          <p:cNvPr id="214" name="Image 10"/>
          <p:cNvPicPr/>
          <p:nvPr/>
        </p:nvPicPr>
        <p:blipFill>
          <a:blip r:embed="rId3"/>
          <a:stretch/>
        </p:blipFill>
        <p:spPr>
          <a:xfrm>
            <a:off x="182520" y="6852240"/>
            <a:ext cx="6998040" cy="2967120"/>
          </a:xfrm>
          <a:prstGeom prst="rect">
            <a:avLst/>
          </a:prstGeom>
          <a:ln>
            <a:noFill/>
          </a:ln>
        </p:spPr>
      </p:pic>
      <p:pic>
        <p:nvPicPr>
          <p:cNvPr id="215" name="Image 14"/>
          <p:cNvPicPr/>
          <p:nvPr/>
        </p:nvPicPr>
        <p:blipFill>
          <a:blip r:embed="rId4"/>
          <a:srcRect l="29069" t="51884" r="63186" b="39876"/>
          <a:stretch/>
        </p:blipFill>
        <p:spPr>
          <a:xfrm>
            <a:off x="6039720" y="160200"/>
            <a:ext cx="1145160" cy="761040"/>
          </a:xfrm>
          <a:prstGeom prst="rect">
            <a:avLst/>
          </a:prstGeom>
          <a:ln>
            <a:noFill/>
          </a:ln>
        </p:spPr>
      </p:pic>
      <p:pic>
        <p:nvPicPr>
          <p:cNvPr id="216" name="Image 1"/>
          <p:cNvPicPr/>
          <p:nvPr/>
        </p:nvPicPr>
        <p:blipFill>
          <a:blip r:embed="rId5"/>
          <a:stretch/>
        </p:blipFill>
        <p:spPr>
          <a:xfrm>
            <a:off x="432000" y="13644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829880" y="9897480"/>
            <a:ext cx="43585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218" name="CustomShape 2"/>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F8F1EBA-5FCB-41E0-BE1D-CC248D4720C5}" type="slidenum">
              <a:rPr lang="fr-FR" sz="989" b="0" strike="noStrike" spc="-1">
                <a:solidFill>
                  <a:srgbClr val="8B8B8B"/>
                </a:solidFill>
                <a:latin typeface="Calibri"/>
                <a:ea typeface="DejaVu Sans"/>
              </a:rPr>
              <a:t>14</a:t>
            </a:fld>
            <a:endParaRPr lang="fr-FR" sz="989" b="0" strike="noStrike" spc="-1">
              <a:latin typeface="Arial"/>
            </a:endParaRPr>
          </a:p>
        </p:txBody>
      </p:sp>
      <p:sp>
        <p:nvSpPr>
          <p:cNvPr id="219" name="Line 3"/>
          <p:cNvSpPr/>
          <p:nvPr/>
        </p:nvSpPr>
        <p:spPr>
          <a:xfrm flipV="1">
            <a:off x="384120" y="108504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20" name="CustomShape 4"/>
          <p:cNvSpPr/>
          <p:nvPr/>
        </p:nvSpPr>
        <p:spPr>
          <a:xfrm>
            <a:off x="269640" y="6754320"/>
            <a:ext cx="7032600" cy="6372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000000"/>
                </a:solidFill>
                <a:latin typeface="Calibri"/>
                <a:ea typeface="DejaVu Sans"/>
              </a:rPr>
              <a:t>L'instructeur contrôleur en charge de votre dossier est à même de vous demander toute autre pièce justificative lui permettant de réaliser l’instruction du dossier. Il pourra préciser et compléter cette liste selon la nature de l’opération, du bénéficiaire. </a:t>
            </a:r>
            <a:endParaRPr lang="fr-FR" sz="1200" b="0" strike="noStrike" spc="-1">
              <a:latin typeface="Arial"/>
            </a:endParaRPr>
          </a:p>
        </p:txBody>
      </p:sp>
      <p:sp>
        <p:nvSpPr>
          <p:cNvPr id="221" name="CustomShape 5"/>
          <p:cNvSpPr/>
          <p:nvPr/>
        </p:nvSpPr>
        <p:spPr>
          <a:xfrm>
            <a:off x="269640" y="1206720"/>
            <a:ext cx="6996240" cy="191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u="sng" strike="noStrike" spc="-1">
                <a:solidFill>
                  <a:srgbClr val="ED7D31"/>
                </a:solidFill>
                <a:uFillTx/>
                <a:latin typeface="Calibri"/>
                <a:ea typeface="DejaVu Sans"/>
              </a:rPr>
              <a:t>Etape 7 – Pièces justificatives </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200" b="0" strike="noStrike" spc="-1">
                <a:solidFill>
                  <a:srgbClr val="000000"/>
                </a:solidFill>
                <a:latin typeface="Calibri"/>
                <a:ea typeface="DejaVu Sans"/>
              </a:rPr>
              <a:t>Vous trouverez le détail des pièces à fournir sur le site de https://www.europe-guyane.fr</a:t>
            </a:r>
            <a:endParaRPr lang="fr-FR" sz="1200" b="0" strike="noStrike" spc="-1">
              <a:latin typeface="Arial"/>
            </a:endParaRPr>
          </a:p>
          <a:p>
            <a:pPr>
              <a:lnSpc>
                <a:spcPct val="100000"/>
              </a:lnSpc>
            </a:pPr>
            <a:r>
              <a:rPr lang="fr-FR" sz="1200" b="0" u="sng" strike="noStrike" spc="-1">
                <a:solidFill>
                  <a:srgbClr val="0563C1"/>
                </a:solidFill>
                <a:uFillTx/>
                <a:latin typeface="Calibri"/>
                <a:ea typeface="DejaVu Sans"/>
                <a:hlinkClick r:id="rId2"/>
              </a:rPr>
              <a:t>https://</a:t>
            </a:r>
            <a:r>
              <a:rPr lang="fr-FR" sz="1200" b="0" u="sng" strike="noStrike" spc="-1">
                <a:solidFill>
                  <a:srgbClr val="0563C1"/>
                </a:solidFill>
                <a:uFillTx/>
                <a:latin typeface="Calibri"/>
                <a:ea typeface="DejaVu Sans"/>
                <a:hlinkClick r:id="rId2"/>
              </a:rPr>
              <a:t>www.franceagrimer.fr/filiere-peche-et-aquaculture/Accompagner/feampa</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La liste des pièces par dispositif en fonction de votre opération</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i="1" strike="noStrike" spc="-1">
                <a:solidFill>
                  <a:srgbClr val="FF0000"/>
                </a:solidFill>
                <a:latin typeface="Calibri"/>
                <a:ea typeface="DejaVu Sans"/>
              </a:rPr>
              <a:t>Attention, merci de joindre le document des pièces justificatives cochées </a:t>
            </a:r>
            <a:endParaRPr lang="fr-FR" sz="1200" b="0" strike="noStrike" spc="-1">
              <a:latin typeface="Arial"/>
            </a:endParaRPr>
          </a:p>
          <a:p>
            <a:pPr>
              <a:lnSpc>
                <a:spcPct val="100000"/>
              </a:lnSpc>
            </a:pPr>
            <a:endParaRPr lang="fr-FR" sz="1200" b="0" strike="noStrike" spc="-1">
              <a:latin typeface="Arial"/>
            </a:endParaRPr>
          </a:p>
        </p:txBody>
      </p:sp>
      <p:pic>
        <p:nvPicPr>
          <p:cNvPr id="222" name="Image 1"/>
          <p:cNvPicPr/>
          <p:nvPr/>
        </p:nvPicPr>
        <p:blipFill>
          <a:blip r:embed="rId3"/>
          <a:stretch/>
        </p:blipFill>
        <p:spPr>
          <a:xfrm>
            <a:off x="269640" y="3017880"/>
            <a:ext cx="7058520" cy="2063520"/>
          </a:xfrm>
          <a:prstGeom prst="rect">
            <a:avLst/>
          </a:prstGeom>
          <a:ln>
            <a:noFill/>
          </a:ln>
        </p:spPr>
      </p:pic>
      <p:sp>
        <p:nvSpPr>
          <p:cNvPr id="223" name="CustomShape 6"/>
          <p:cNvSpPr/>
          <p:nvPr/>
        </p:nvSpPr>
        <p:spPr>
          <a:xfrm>
            <a:off x="356760" y="5008680"/>
            <a:ext cx="6753600" cy="136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Une attention toute particulière doit être portée à l’identification des pièces jointes :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les pièces jointes doivent être numérotées : 01, 02, …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le nom de ces dernières doit être clair tel que « Bulletin de salaire», « Statut de la structure ».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comme, par exemple :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01 – Bulletin de salaire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02 – Statut de la structure </a:t>
            </a:r>
            <a:endParaRPr lang="fr-FR" sz="1200" b="0" strike="noStrike" spc="-1">
              <a:latin typeface="Arial"/>
            </a:endParaRPr>
          </a:p>
        </p:txBody>
      </p:sp>
      <p:pic>
        <p:nvPicPr>
          <p:cNvPr id="224" name="Image 15"/>
          <p:cNvPicPr/>
          <p:nvPr/>
        </p:nvPicPr>
        <p:blipFill>
          <a:blip r:embed="rId4"/>
          <a:srcRect l="29069" t="51884" r="63186" b="39876"/>
          <a:stretch/>
        </p:blipFill>
        <p:spPr>
          <a:xfrm>
            <a:off x="6039720" y="160200"/>
            <a:ext cx="1145160" cy="761040"/>
          </a:xfrm>
          <a:prstGeom prst="rect">
            <a:avLst/>
          </a:prstGeom>
          <a:ln>
            <a:noFill/>
          </a:ln>
        </p:spPr>
      </p:pic>
      <p:pic>
        <p:nvPicPr>
          <p:cNvPr id="225" name="Image 1"/>
          <p:cNvPicPr/>
          <p:nvPr/>
        </p:nvPicPr>
        <p:blipFill>
          <a:blip r:embed="rId5"/>
          <a:stretch/>
        </p:blipFill>
        <p:spPr>
          <a:xfrm>
            <a:off x="432000" y="144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1829880" y="9897480"/>
            <a:ext cx="43585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Programme National FEAMPA GUYANE 2021-2027</a:t>
            </a:r>
            <a:endParaRPr lang="fr-FR" sz="989" b="0" strike="noStrike" spc="-1">
              <a:latin typeface="Arial"/>
            </a:endParaRPr>
          </a:p>
        </p:txBody>
      </p:sp>
      <p:sp>
        <p:nvSpPr>
          <p:cNvPr id="227" name="CustomShape 2"/>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C035940-3901-46E8-9A80-A9BFD8BB86FB}" type="slidenum">
              <a:rPr lang="fr-FR" sz="989" b="0" strike="noStrike" spc="-1">
                <a:solidFill>
                  <a:srgbClr val="8B8B8B"/>
                </a:solidFill>
                <a:latin typeface="Calibri"/>
                <a:ea typeface="DejaVu Sans"/>
              </a:rPr>
              <a:t>15</a:t>
            </a:fld>
            <a:endParaRPr lang="fr-FR" sz="989" b="0" strike="noStrike" spc="-1">
              <a:latin typeface="Arial"/>
            </a:endParaRPr>
          </a:p>
        </p:txBody>
      </p:sp>
      <p:sp>
        <p:nvSpPr>
          <p:cNvPr id="228" name="Line 3"/>
          <p:cNvSpPr/>
          <p:nvPr/>
        </p:nvSpPr>
        <p:spPr>
          <a:xfrm flipV="1">
            <a:off x="384120" y="108504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29" name="CustomShape 4"/>
          <p:cNvSpPr/>
          <p:nvPr/>
        </p:nvSpPr>
        <p:spPr>
          <a:xfrm>
            <a:off x="212040" y="4690440"/>
            <a:ext cx="722628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170280">
              <a:lnSpc>
                <a:spcPct val="100000"/>
              </a:lnSpc>
              <a:buClr>
                <a:srgbClr val="000000"/>
              </a:buClr>
              <a:buFont typeface="Arial"/>
              <a:buChar char="•"/>
            </a:pPr>
            <a:r>
              <a:rPr lang="fr-FR" sz="1200" b="0" strike="noStrike" spc="-1">
                <a:solidFill>
                  <a:srgbClr val="000000"/>
                </a:solidFill>
                <a:latin typeface="Calibri"/>
                <a:ea typeface="DejaVu Sans"/>
              </a:rPr>
              <a:t>Cliquer sur « joindre la lettre d’engagement signée » pour joindre le document PDF signé ;</a:t>
            </a:r>
            <a:endParaRPr lang="fr-FR" sz="1200" b="0" strike="noStrike" spc="-1">
              <a:latin typeface="Arial"/>
            </a:endParaRPr>
          </a:p>
        </p:txBody>
      </p:sp>
      <p:pic>
        <p:nvPicPr>
          <p:cNvPr id="230" name="Image 7"/>
          <p:cNvPicPr/>
          <p:nvPr/>
        </p:nvPicPr>
        <p:blipFill>
          <a:blip r:embed="rId2"/>
          <a:stretch/>
        </p:blipFill>
        <p:spPr>
          <a:xfrm>
            <a:off x="147960" y="4967280"/>
            <a:ext cx="7290360" cy="1132200"/>
          </a:xfrm>
          <a:prstGeom prst="rect">
            <a:avLst/>
          </a:prstGeom>
          <a:ln>
            <a:noFill/>
          </a:ln>
        </p:spPr>
      </p:pic>
      <p:sp>
        <p:nvSpPr>
          <p:cNvPr id="231" name="CustomShape 5"/>
          <p:cNvSpPr/>
          <p:nvPr/>
        </p:nvSpPr>
        <p:spPr>
          <a:xfrm>
            <a:off x="4852800" y="5533920"/>
            <a:ext cx="1865880" cy="28116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32" name="CustomShape 6"/>
          <p:cNvSpPr/>
          <p:nvPr/>
        </p:nvSpPr>
        <p:spPr>
          <a:xfrm>
            <a:off x="212040" y="6159240"/>
            <a:ext cx="679284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Cliquer sur « Enregistrer »</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Puis cliquer sur « Envoyer » afin de transmettre votre demande ainsi que toutes les pièces jointes au service instructeur.</a:t>
            </a:r>
            <a:endParaRPr lang="fr-FR" sz="1200" b="0" strike="noStrike" spc="-1">
              <a:latin typeface="Arial"/>
            </a:endParaRPr>
          </a:p>
        </p:txBody>
      </p:sp>
      <p:pic>
        <p:nvPicPr>
          <p:cNvPr id="233" name="Image 16"/>
          <p:cNvPicPr/>
          <p:nvPr/>
        </p:nvPicPr>
        <p:blipFill>
          <a:blip r:embed="rId3"/>
          <a:stretch/>
        </p:blipFill>
        <p:spPr>
          <a:xfrm>
            <a:off x="1917720" y="6667560"/>
            <a:ext cx="3053160" cy="1199880"/>
          </a:xfrm>
          <a:prstGeom prst="rect">
            <a:avLst/>
          </a:prstGeom>
          <a:ln>
            <a:noFill/>
          </a:ln>
        </p:spPr>
      </p:pic>
      <p:sp>
        <p:nvSpPr>
          <p:cNvPr id="234" name="CustomShape 7"/>
          <p:cNvSpPr/>
          <p:nvPr/>
        </p:nvSpPr>
        <p:spPr>
          <a:xfrm>
            <a:off x="3682440" y="7391520"/>
            <a:ext cx="1169280" cy="40788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35" name="CustomShape 8"/>
          <p:cNvSpPr/>
          <p:nvPr/>
        </p:nvSpPr>
        <p:spPr>
          <a:xfrm>
            <a:off x="2187000" y="6729120"/>
            <a:ext cx="1288800" cy="47088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36" name="Image 21"/>
          <p:cNvPicPr/>
          <p:nvPr/>
        </p:nvPicPr>
        <p:blipFill>
          <a:blip r:embed="rId4"/>
          <a:stretch/>
        </p:blipFill>
        <p:spPr>
          <a:xfrm>
            <a:off x="135360" y="3278160"/>
            <a:ext cx="7224840" cy="1348920"/>
          </a:xfrm>
          <a:prstGeom prst="rect">
            <a:avLst/>
          </a:prstGeom>
          <a:ln>
            <a:noFill/>
          </a:ln>
        </p:spPr>
      </p:pic>
      <p:sp>
        <p:nvSpPr>
          <p:cNvPr id="237" name="CustomShape 9"/>
          <p:cNvSpPr/>
          <p:nvPr/>
        </p:nvSpPr>
        <p:spPr>
          <a:xfrm>
            <a:off x="4768200" y="4336560"/>
            <a:ext cx="1865880" cy="28116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38" name="CustomShape 10"/>
          <p:cNvSpPr/>
          <p:nvPr/>
        </p:nvSpPr>
        <p:spPr>
          <a:xfrm>
            <a:off x="229680" y="2877840"/>
            <a:ext cx="72262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Cliquer sur « Imprimer la lettre d’engagement » : cela vous permet de récupérer au format PDF l’intégralité de votre saisie. Il faut faire signer ce document PDF au représentant légal de votre structure </a:t>
            </a:r>
            <a:endParaRPr lang="fr-FR" sz="1200" b="0" strike="noStrike" spc="-1">
              <a:latin typeface="Arial"/>
            </a:endParaRPr>
          </a:p>
        </p:txBody>
      </p:sp>
      <p:pic>
        <p:nvPicPr>
          <p:cNvPr id="239" name="Image 24"/>
          <p:cNvPicPr/>
          <p:nvPr/>
        </p:nvPicPr>
        <p:blipFill>
          <a:blip r:embed="rId5"/>
          <a:stretch/>
        </p:blipFill>
        <p:spPr>
          <a:xfrm>
            <a:off x="166320" y="1999080"/>
            <a:ext cx="7095960" cy="794880"/>
          </a:xfrm>
          <a:prstGeom prst="rect">
            <a:avLst/>
          </a:prstGeom>
          <a:ln>
            <a:noFill/>
          </a:ln>
        </p:spPr>
      </p:pic>
      <p:sp>
        <p:nvSpPr>
          <p:cNvPr id="240" name="CustomShape 11"/>
          <p:cNvSpPr/>
          <p:nvPr/>
        </p:nvSpPr>
        <p:spPr>
          <a:xfrm>
            <a:off x="315000" y="2407680"/>
            <a:ext cx="1327680" cy="27720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41" name="CustomShape 12"/>
          <p:cNvSpPr/>
          <p:nvPr/>
        </p:nvSpPr>
        <p:spPr>
          <a:xfrm>
            <a:off x="229680" y="1183680"/>
            <a:ext cx="703260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En plus des pièces à joindre répertoriées dans la liste, vous devez également transmette un document</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PDF qui récapitule l’ensemble de votre saisie. Pour cela, merci de bien respecter l’ordre des étapes suivantes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Cocher la case « J’atteste sur l’honneur » </a:t>
            </a:r>
            <a:endParaRPr lang="fr-FR" sz="1200" b="0" strike="noStrike" spc="-1">
              <a:latin typeface="Arial"/>
            </a:endParaRPr>
          </a:p>
        </p:txBody>
      </p:sp>
      <p:pic>
        <p:nvPicPr>
          <p:cNvPr id="242" name="Image 27"/>
          <p:cNvPicPr/>
          <p:nvPr/>
        </p:nvPicPr>
        <p:blipFill>
          <a:blip r:embed="rId6"/>
          <a:stretch/>
        </p:blipFill>
        <p:spPr>
          <a:xfrm>
            <a:off x="993600" y="7930080"/>
            <a:ext cx="5194800" cy="1653840"/>
          </a:xfrm>
          <a:prstGeom prst="rect">
            <a:avLst/>
          </a:prstGeom>
          <a:ln>
            <a:noFill/>
          </a:ln>
        </p:spPr>
      </p:pic>
      <p:pic>
        <p:nvPicPr>
          <p:cNvPr id="243" name="Image 29"/>
          <p:cNvPicPr/>
          <p:nvPr/>
        </p:nvPicPr>
        <p:blipFill>
          <a:blip r:embed="rId7"/>
          <a:srcRect l="29069" t="51884" r="63186" b="39876"/>
          <a:stretch/>
        </p:blipFill>
        <p:spPr>
          <a:xfrm>
            <a:off x="6039720" y="160200"/>
            <a:ext cx="1145160" cy="761040"/>
          </a:xfrm>
          <a:prstGeom prst="rect">
            <a:avLst/>
          </a:prstGeom>
          <a:ln>
            <a:noFill/>
          </a:ln>
        </p:spPr>
      </p:pic>
      <p:pic>
        <p:nvPicPr>
          <p:cNvPr id="244" name="Image 1"/>
          <p:cNvPicPr/>
          <p:nvPr/>
        </p:nvPicPr>
        <p:blipFill>
          <a:blip r:embed="rId8"/>
          <a:stretch/>
        </p:blipFill>
        <p:spPr>
          <a:xfrm>
            <a:off x="402480" y="144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829880" y="9897480"/>
            <a:ext cx="43585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246" name="CustomShape 2"/>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9C0B015-E1D8-43B8-9942-82211C54F8C7}" type="slidenum">
              <a:rPr lang="fr-FR" sz="989" b="0" strike="noStrike" spc="-1">
                <a:solidFill>
                  <a:srgbClr val="8B8B8B"/>
                </a:solidFill>
                <a:latin typeface="Calibri"/>
                <a:ea typeface="DejaVu Sans"/>
              </a:rPr>
              <a:t>16</a:t>
            </a:fld>
            <a:endParaRPr lang="fr-FR" sz="989" b="0" strike="noStrike" spc="-1">
              <a:latin typeface="Arial"/>
            </a:endParaRPr>
          </a:p>
        </p:txBody>
      </p:sp>
      <p:sp>
        <p:nvSpPr>
          <p:cNvPr id="247" name="Line 3"/>
          <p:cNvSpPr/>
          <p:nvPr/>
        </p:nvSpPr>
        <p:spPr>
          <a:xfrm flipV="1">
            <a:off x="384120" y="108504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pic>
        <p:nvPicPr>
          <p:cNvPr id="248" name="Image 1"/>
          <p:cNvPicPr/>
          <p:nvPr/>
        </p:nvPicPr>
        <p:blipFill>
          <a:blip r:embed="rId2"/>
          <a:stretch/>
        </p:blipFill>
        <p:spPr>
          <a:xfrm>
            <a:off x="505800" y="2760840"/>
            <a:ext cx="6361200" cy="2382480"/>
          </a:xfrm>
          <a:prstGeom prst="rect">
            <a:avLst/>
          </a:prstGeom>
          <a:ln>
            <a:noFill/>
          </a:ln>
        </p:spPr>
      </p:pic>
      <p:sp>
        <p:nvSpPr>
          <p:cNvPr id="249" name="CustomShape 4"/>
          <p:cNvSpPr/>
          <p:nvPr/>
        </p:nvSpPr>
        <p:spPr>
          <a:xfrm>
            <a:off x="2048040" y="4265280"/>
            <a:ext cx="2494440" cy="60948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50" name="CustomShape 5"/>
          <p:cNvSpPr/>
          <p:nvPr/>
        </p:nvSpPr>
        <p:spPr>
          <a:xfrm>
            <a:off x="412560" y="1262520"/>
            <a:ext cx="6949080" cy="173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Votre demande est passée de l’état </a:t>
            </a:r>
            <a:r>
              <a:rPr lang="fr-FR" sz="1200" b="1" i="1" strike="noStrike" spc="-1">
                <a:solidFill>
                  <a:srgbClr val="000000"/>
                </a:solidFill>
                <a:latin typeface="Calibri"/>
                <a:ea typeface="DejaVu Sans"/>
              </a:rPr>
              <a:t>Brouillon</a:t>
            </a:r>
            <a:r>
              <a:rPr lang="fr-FR" sz="1200" b="0" strike="noStrike" spc="-1">
                <a:solidFill>
                  <a:srgbClr val="000000"/>
                </a:solidFill>
                <a:latin typeface="Calibri"/>
                <a:ea typeface="DejaVu Sans"/>
              </a:rPr>
              <a:t> à l’état </a:t>
            </a:r>
            <a:r>
              <a:rPr lang="fr-FR" sz="1200" b="1" i="1" strike="noStrike" spc="-1">
                <a:solidFill>
                  <a:srgbClr val="000000"/>
                </a:solidFill>
                <a:latin typeface="Calibri"/>
                <a:ea typeface="DejaVu Sans"/>
              </a:rPr>
              <a:t>Envoyée</a:t>
            </a:r>
            <a:r>
              <a:rPr lang="fr-FR" sz="1200" b="0" strike="noStrike" spc="-1">
                <a:solidFill>
                  <a:srgbClr val="000000"/>
                </a:solidFill>
                <a:latin typeface="Calibri"/>
                <a:ea typeface="DejaVu Sans"/>
              </a:rPr>
              <a: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Vous pourrez suivre, dans le tableau de bord, l’avancement du traitement de votre dossier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i="1" strike="noStrike" spc="-1">
                <a:solidFill>
                  <a:srgbClr val="000000"/>
                </a:solidFill>
                <a:latin typeface="Calibri"/>
                <a:ea typeface="DejaVu Sans"/>
              </a:rPr>
              <a:t>Instruction</a:t>
            </a:r>
            <a:r>
              <a:rPr lang="fr-FR" sz="1200" b="0" strike="noStrike" spc="-1">
                <a:solidFill>
                  <a:srgbClr val="000000"/>
                </a:solidFill>
                <a:latin typeface="Calibri"/>
                <a:ea typeface="DejaVu Sans"/>
              </a:rPr>
              <a:t> : l’instruction de votre dossier est en cours </a:t>
            </a:r>
            <a:endParaRPr lang="fr-FR" sz="1200" b="0" strike="noStrike" spc="-1">
              <a:latin typeface="Arial"/>
            </a:endParaRPr>
          </a:p>
          <a:p>
            <a:pPr marL="171360" indent="-170280">
              <a:lnSpc>
                <a:spcPct val="100000"/>
              </a:lnSpc>
              <a:buClr>
                <a:srgbClr val="000000"/>
              </a:buClr>
              <a:buFont typeface="Arial"/>
              <a:buChar char="•"/>
            </a:pPr>
            <a:r>
              <a:rPr lang="fr-FR" sz="1200" b="0" i="1" strike="noStrike" spc="-1">
                <a:solidFill>
                  <a:srgbClr val="000000"/>
                </a:solidFill>
                <a:latin typeface="Calibri"/>
                <a:ea typeface="DejaVu Sans"/>
              </a:rPr>
              <a:t>Traitée </a:t>
            </a:r>
            <a:r>
              <a:rPr lang="fr-FR" sz="1200" b="0" strike="noStrike" spc="-1">
                <a:solidFill>
                  <a:srgbClr val="000000"/>
                </a:solidFill>
                <a:latin typeface="Calibri"/>
                <a:ea typeface="DejaVu Sans"/>
              </a:rPr>
              <a:t>: le dossier a reçu un avis favorable lors du passage en Comité et a été conventionné </a:t>
            </a:r>
            <a:endParaRPr lang="fr-FR" sz="1200" b="0" strike="noStrike" spc="-1">
              <a:latin typeface="Arial"/>
            </a:endParaRPr>
          </a:p>
          <a:p>
            <a:pPr marL="171360" indent="-170280">
              <a:lnSpc>
                <a:spcPct val="100000"/>
              </a:lnSpc>
              <a:buClr>
                <a:srgbClr val="000000"/>
              </a:buClr>
              <a:buFont typeface="Arial"/>
              <a:buChar char="•"/>
            </a:pPr>
            <a:r>
              <a:rPr lang="fr-FR" sz="1200" b="0" i="1" strike="noStrike" spc="-1">
                <a:solidFill>
                  <a:srgbClr val="000000"/>
                </a:solidFill>
                <a:latin typeface="Calibri"/>
                <a:ea typeface="DejaVu Sans"/>
              </a:rPr>
              <a:t>Rejetée</a:t>
            </a:r>
            <a:r>
              <a:rPr lang="fr-FR" sz="1200" b="0" strike="noStrike" spc="-1">
                <a:solidFill>
                  <a:srgbClr val="000000"/>
                </a:solidFill>
                <a:latin typeface="Calibri"/>
                <a:ea typeface="DejaVu Sans"/>
              </a:rPr>
              <a:t> : le dossier a reçu un avis défavorable lors du passage en Comité </a:t>
            </a:r>
            <a:endParaRPr lang="fr-FR" sz="1200" b="0" strike="noStrike" spc="-1">
              <a:latin typeface="Arial"/>
            </a:endParaRPr>
          </a:p>
          <a:p>
            <a:pPr>
              <a:lnSpc>
                <a:spcPct val="100000"/>
              </a:lnSpc>
            </a:pPr>
            <a:endParaRPr lang="fr-FR" sz="1200" b="0" strike="noStrike" spc="-1">
              <a:latin typeface="Arial"/>
            </a:endParaRPr>
          </a:p>
          <a:p>
            <a:pPr>
              <a:lnSpc>
                <a:spcPct val="100000"/>
              </a:lnSpc>
            </a:pPr>
            <a:endParaRPr lang="fr-FR" sz="1200" b="0" strike="noStrike" spc="-1">
              <a:latin typeface="Arial"/>
            </a:endParaRPr>
          </a:p>
        </p:txBody>
      </p:sp>
      <p:pic>
        <p:nvPicPr>
          <p:cNvPr id="251" name="Image 5"/>
          <p:cNvPicPr/>
          <p:nvPr/>
        </p:nvPicPr>
        <p:blipFill>
          <a:blip r:embed="rId3"/>
          <a:stretch/>
        </p:blipFill>
        <p:spPr>
          <a:xfrm>
            <a:off x="379440" y="5811120"/>
            <a:ext cx="6797520" cy="1847160"/>
          </a:xfrm>
          <a:prstGeom prst="rect">
            <a:avLst/>
          </a:prstGeom>
          <a:ln>
            <a:noFill/>
          </a:ln>
        </p:spPr>
      </p:pic>
      <p:sp>
        <p:nvSpPr>
          <p:cNvPr id="252" name="CustomShape 6"/>
          <p:cNvSpPr/>
          <p:nvPr/>
        </p:nvSpPr>
        <p:spPr>
          <a:xfrm>
            <a:off x="331200" y="5164560"/>
            <a:ext cx="688176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Suite à l’envoi de votre demande, vous recevrez un mail de confirmation avec votre dossier en pièce jointe, qui fait office de  attestation de dépôt, n’hésitez pas à vérifier vos spams. En cas de non réception, merci de contacter votre service instructeur.</a:t>
            </a:r>
            <a:endParaRPr lang="fr-FR" sz="1200" b="0" strike="noStrike" spc="-1">
              <a:latin typeface="Arial"/>
            </a:endParaRPr>
          </a:p>
        </p:txBody>
      </p:sp>
      <p:sp>
        <p:nvSpPr>
          <p:cNvPr id="253" name="CustomShape 7"/>
          <p:cNvSpPr/>
          <p:nvPr/>
        </p:nvSpPr>
        <p:spPr>
          <a:xfrm>
            <a:off x="269640" y="7412040"/>
            <a:ext cx="7004880" cy="200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a:latin typeface="Arial"/>
            </a:endParaRPr>
          </a:p>
          <a:p>
            <a:pPr>
              <a:lnSpc>
                <a:spcPct val="100000"/>
              </a:lnSpc>
            </a:pPr>
            <a:r>
              <a:rPr lang="fr-FR" sz="1200" b="0" strike="noStrike" spc="-1">
                <a:solidFill>
                  <a:srgbClr val="000000"/>
                </a:solidFill>
                <a:latin typeface="Calibri"/>
                <a:ea typeface="DejaVu Sans"/>
              </a:rPr>
              <a:t>L’instructeur en charge de votre dossier reviendra vers vous dès le début de son instruction :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il pourra vous demander des pièces complémentaires : vous vous reconnecterez au portail afin d’envoyer ces nouvelles pièces à partir du bouton « communication » en retournant dans le formulaire de la demande. </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s’il constate des problèmes majeurs lors du contrôle du dossier (codification, erreur de service guichet, …), il aura la possibilité de vous renvoyer le dossier afin que vous puissiez le modifier : le dossier passera alors à l’état A corriger. </a:t>
            </a:r>
            <a:r>
              <a:rPr lang="fr-FR" sz="1200" b="0" i="1" strike="noStrike" spc="-1">
                <a:solidFill>
                  <a:srgbClr val="000000"/>
                </a:solidFill>
                <a:latin typeface="Calibri"/>
                <a:ea typeface="DejaVu Sans"/>
              </a:rPr>
              <a:t>Une fois les corrections effectuées, vous pourrez renvoyer le dossier</a:t>
            </a:r>
            <a:r>
              <a:rPr lang="fr-FR" sz="1200" b="0" strike="noStrike" spc="-1">
                <a:solidFill>
                  <a:srgbClr val="000000"/>
                </a:solidFill>
                <a:latin typeface="Calibri"/>
                <a:ea typeface="DejaVu Sans"/>
              </a:rPr>
              <a:t>. </a:t>
            </a:r>
            <a:endParaRPr lang="fr-FR" sz="1200" b="0" strike="noStrike" spc="-1">
              <a:latin typeface="Arial"/>
            </a:endParaRPr>
          </a:p>
          <a:p>
            <a:pPr>
              <a:lnSpc>
                <a:spcPct val="100000"/>
              </a:lnSpc>
            </a:pPr>
            <a:endParaRPr lang="fr-FR" sz="1200" b="0" strike="noStrike" spc="-1">
              <a:latin typeface="Arial"/>
            </a:endParaRPr>
          </a:p>
        </p:txBody>
      </p:sp>
      <p:pic>
        <p:nvPicPr>
          <p:cNvPr id="254" name="Image 15"/>
          <p:cNvPicPr/>
          <p:nvPr/>
        </p:nvPicPr>
        <p:blipFill>
          <a:blip r:embed="rId4"/>
          <a:srcRect l="29069" t="51884" r="63186" b="39876"/>
          <a:stretch/>
        </p:blipFill>
        <p:spPr>
          <a:xfrm>
            <a:off x="6039720" y="160200"/>
            <a:ext cx="1145160" cy="761040"/>
          </a:xfrm>
          <a:prstGeom prst="rect">
            <a:avLst/>
          </a:prstGeom>
          <a:ln>
            <a:noFill/>
          </a:ln>
        </p:spPr>
      </p:pic>
      <p:pic>
        <p:nvPicPr>
          <p:cNvPr id="255" name="Image 1"/>
          <p:cNvPicPr/>
          <p:nvPr/>
        </p:nvPicPr>
        <p:blipFill>
          <a:blip r:embed="rId5"/>
          <a:stretch/>
        </p:blipFill>
        <p:spPr>
          <a:xfrm>
            <a:off x="384120" y="20016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356760" y="2441880"/>
            <a:ext cx="6878160" cy="1725120"/>
          </a:xfrm>
          <a:prstGeom prst="rect">
            <a:avLst/>
          </a:prstGeom>
          <a:solidFill>
            <a:schemeClr val="accent1">
              <a:lumMod val="20000"/>
              <a:lumOff val="80000"/>
            </a:schemeClr>
          </a:solidFill>
          <a:ln w="28440">
            <a:round/>
          </a:ln>
        </p:spPr>
        <p:style>
          <a:lnRef idx="2">
            <a:schemeClr val="accent1">
              <a:shade val="50000"/>
            </a:schemeClr>
          </a:lnRef>
          <a:fillRef idx="1">
            <a:schemeClr val="accent1"/>
          </a:fillRef>
          <a:effectRef idx="0">
            <a:schemeClr val="accent1"/>
          </a:effectRef>
          <a:fontRef idx="minor"/>
        </p:style>
      </p:sp>
      <p:sp>
        <p:nvSpPr>
          <p:cNvPr id="257" name="Line 2"/>
          <p:cNvSpPr/>
          <p:nvPr/>
        </p:nvSpPr>
        <p:spPr>
          <a:xfrm flipV="1">
            <a:off x="374400" y="1010160"/>
            <a:ext cx="6882840" cy="2232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58" name="CustomShape 3"/>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FranceAgrimer – Programme National FEAMPA FranceAgrimer 2021-2027</a:t>
            </a:r>
            <a:endParaRPr lang="fr-FR" sz="989" b="0" strike="noStrike" spc="-1">
              <a:latin typeface="Arial"/>
            </a:endParaRPr>
          </a:p>
        </p:txBody>
      </p:sp>
      <p:sp>
        <p:nvSpPr>
          <p:cNvPr id="259" name="CustomShape 4"/>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0A3D9F9-D5D3-4988-9A4C-129AE4221B3E}" type="slidenum">
              <a:rPr lang="fr-FR" sz="989" b="0" strike="noStrike" spc="-1">
                <a:solidFill>
                  <a:srgbClr val="8B8B8B"/>
                </a:solidFill>
                <a:latin typeface="Calibri"/>
                <a:ea typeface="DejaVu Sans"/>
              </a:rPr>
              <a:t>17</a:t>
            </a:fld>
            <a:endParaRPr lang="fr-FR" sz="989" b="0" strike="noStrike" spc="-1">
              <a:latin typeface="Arial"/>
            </a:endParaRPr>
          </a:p>
        </p:txBody>
      </p:sp>
      <p:pic>
        <p:nvPicPr>
          <p:cNvPr id="260" name="Image 13"/>
          <p:cNvPicPr/>
          <p:nvPr/>
        </p:nvPicPr>
        <p:blipFill>
          <a:blip r:embed="rId2"/>
          <a:stretch/>
        </p:blipFill>
        <p:spPr>
          <a:xfrm>
            <a:off x="664200" y="9929520"/>
            <a:ext cx="775080" cy="410400"/>
          </a:xfrm>
          <a:prstGeom prst="rect">
            <a:avLst/>
          </a:prstGeom>
          <a:ln>
            <a:noFill/>
          </a:ln>
        </p:spPr>
      </p:pic>
      <p:sp>
        <p:nvSpPr>
          <p:cNvPr id="261" name="CustomShape 5"/>
          <p:cNvSpPr/>
          <p:nvPr/>
        </p:nvSpPr>
        <p:spPr>
          <a:xfrm>
            <a:off x="221400" y="1044720"/>
            <a:ext cx="69634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u="sng" strike="noStrike" spc="-1">
                <a:solidFill>
                  <a:srgbClr val="ED7D31"/>
                </a:solidFill>
                <a:uFillTx/>
                <a:latin typeface="Calibri"/>
                <a:ea typeface="DejaVu Sans"/>
              </a:rPr>
              <a:t>ANNEXE 1 </a:t>
            </a:r>
            <a:r>
              <a:rPr lang="fr-FR" sz="1800" b="0" strike="noStrike" spc="-1">
                <a:solidFill>
                  <a:srgbClr val="000000"/>
                </a:solidFill>
                <a:latin typeface="Calibri"/>
                <a:ea typeface="DejaVu Sans"/>
              </a:rPr>
              <a:t> </a:t>
            </a:r>
            <a:endParaRPr lang="fr-FR" sz="1800" b="0" strike="noStrike" spc="-1">
              <a:latin typeface="Arial"/>
            </a:endParaRPr>
          </a:p>
          <a:p>
            <a:pPr algn="ctr">
              <a:lnSpc>
                <a:spcPct val="100000"/>
              </a:lnSpc>
            </a:pPr>
            <a:r>
              <a:rPr lang="fr-FR" sz="1400" b="1" u="sng" strike="noStrike" spc="-1">
                <a:solidFill>
                  <a:srgbClr val="ED7D31"/>
                </a:solidFill>
                <a:uFillTx/>
                <a:latin typeface="Calibri"/>
                <a:ea typeface="DejaVu Sans"/>
              </a:rPr>
              <a:t>Tableau des objectifs spécifiques et des services instructeurs</a:t>
            </a:r>
            <a:endParaRPr lang="fr-FR" sz="1400" b="0" strike="noStrike" spc="-1">
              <a:latin typeface="Arial"/>
            </a:endParaRPr>
          </a:p>
        </p:txBody>
      </p:sp>
      <p:sp>
        <p:nvSpPr>
          <p:cNvPr id="262" name="CustomShape 6"/>
          <p:cNvSpPr/>
          <p:nvPr/>
        </p:nvSpPr>
        <p:spPr>
          <a:xfrm>
            <a:off x="374400" y="1609560"/>
            <a:ext cx="69634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 présent guide synthétise les informations sur les types d’actions soutenues par le FEAMPA et le service instructeur en charge. Vous pouvez retrouver tous les éléments concernant votre dispositif et le guide du porteur sur le site Europe-guyane.fr</a:t>
            </a:r>
            <a:endParaRPr lang="fr-FR" sz="1200" b="0" strike="noStrike" spc="-1">
              <a:latin typeface="Arial"/>
            </a:endParaRPr>
          </a:p>
        </p:txBody>
      </p:sp>
      <p:sp>
        <p:nvSpPr>
          <p:cNvPr id="263" name="CustomShape 7"/>
          <p:cNvSpPr/>
          <p:nvPr/>
        </p:nvSpPr>
        <p:spPr>
          <a:xfrm>
            <a:off x="535320" y="2541960"/>
            <a:ext cx="1510920" cy="143856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7000"/>
              </a:lnSpc>
              <a:spcBef>
                <a:spcPts val="1400"/>
              </a:spcBef>
              <a:spcAft>
                <a:spcPts val="799"/>
              </a:spcAft>
            </a:pPr>
            <a:r>
              <a:rPr lang="fr-FR" sz="1100" b="1" u="sng" strike="noStrike" spc="-1">
                <a:solidFill>
                  <a:srgbClr val="FFFFFF"/>
                </a:solidFill>
                <a:uFillTx/>
                <a:latin typeface="Calibri"/>
                <a:ea typeface="Calibri"/>
              </a:rPr>
              <a:t>Priorité 1 :</a:t>
            </a:r>
            <a:r>
              <a:rPr lang="fr-FR" sz="1100" b="1" strike="noStrike" spc="-1">
                <a:solidFill>
                  <a:srgbClr val="FFFFFF"/>
                </a:solidFill>
                <a:latin typeface="Calibri"/>
                <a:ea typeface="Calibri"/>
              </a:rPr>
              <a:t> Pêche durable et conservation des ressources</a:t>
            </a:r>
            <a:endParaRPr lang="fr-FR" sz="1100" b="0" strike="noStrike" spc="-1">
              <a:latin typeface="Arial"/>
            </a:endParaRPr>
          </a:p>
        </p:txBody>
      </p:sp>
      <p:sp>
        <p:nvSpPr>
          <p:cNvPr id="264" name="CustomShape 8"/>
          <p:cNvSpPr/>
          <p:nvPr/>
        </p:nvSpPr>
        <p:spPr>
          <a:xfrm>
            <a:off x="2121120" y="2541960"/>
            <a:ext cx="1785960" cy="143856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7000"/>
              </a:lnSpc>
              <a:spcBef>
                <a:spcPts val="1400"/>
              </a:spcBef>
              <a:spcAft>
                <a:spcPts val="799"/>
              </a:spcAft>
            </a:pPr>
            <a:r>
              <a:rPr lang="fr-FR" sz="1100" b="1" u="sng" strike="noStrike" spc="-1">
                <a:solidFill>
                  <a:srgbClr val="FFFFFF"/>
                </a:solidFill>
                <a:uFillTx/>
                <a:latin typeface="Calibri"/>
                <a:ea typeface="Calibri"/>
              </a:rPr>
              <a:t>Priorité 2 :</a:t>
            </a:r>
            <a:r>
              <a:rPr lang="fr-FR" sz="1100" b="1" strike="noStrike" spc="-1">
                <a:solidFill>
                  <a:srgbClr val="FFFFFF"/>
                </a:solidFill>
                <a:latin typeface="Calibri"/>
                <a:ea typeface="Calibri"/>
              </a:rPr>
              <a:t> Aquaculture durable, transformation et commercialisation</a:t>
            </a:r>
            <a:endParaRPr lang="fr-FR" sz="1100" b="0" strike="noStrike" spc="-1">
              <a:latin typeface="Arial"/>
            </a:endParaRPr>
          </a:p>
        </p:txBody>
      </p:sp>
      <p:sp>
        <p:nvSpPr>
          <p:cNvPr id="265" name="CustomShape 9"/>
          <p:cNvSpPr/>
          <p:nvPr/>
        </p:nvSpPr>
        <p:spPr>
          <a:xfrm>
            <a:off x="5568480" y="2541960"/>
            <a:ext cx="1510920" cy="1438560"/>
          </a:xfrm>
          <a:prstGeom prst="ellipse">
            <a:avLst/>
          </a:prstGeom>
          <a:solidFill>
            <a:srgbClr val="002060"/>
          </a:solidFill>
          <a:ln>
            <a:solidFill>
              <a:schemeClr val="tx2"/>
            </a:solidFill>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7000"/>
              </a:lnSpc>
              <a:spcBef>
                <a:spcPts val="1400"/>
              </a:spcBef>
              <a:spcAft>
                <a:spcPts val="799"/>
              </a:spcAft>
            </a:pPr>
            <a:r>
              <a:rPr lang="fr-FR" sz="1100" b="1" u="sng" strike="noStrike" spc="-1">
                <a:solidFill>
                  <a:srgbClr val="FFFFFF"/>
                </a:solidFill>
                <a:uFillTx/>
                <a:latin typeface="Calibri"/>
                <a:ea typeface="Calibri"/>
              </a:rPr>
              <a:t>Priorité 4 :</a:t>
            </a:r>
            <a:r>
              <a:rPr lang="fr-FR" sz="1100" b="1" strike="noStrike" spc="-1">
                <a:solidFill>
                  <a:srgbClr val="FFFFFF"/>
                </a:solidFill>
                <a:latin typeface="Calibri"/>
                <a:ea typeface="Calibri"/>
              </a:rPr>
              <a:t> Gouvernance internationale</a:t>
            </a:r>
            <a:endParaRPr lang="fr-FR" sz="1100" b="0" strike="noStrike" spc="-1">
              <a:latin typeface="Arial"/>
            </a:endParaRPr>
          </a:p>
        </p:txBody>
      </p:sp>
      <p:sp>
        <p:nvSpPr>
          <p:cNvPr id="266" name="CustomShape 10"/>
          <p:cNvSpPr/>
          <p:nvPr/>
        </p:nvSpPr>
        <p:spPr>
          <a:xfrm>
            <a:off x="3982320" y="2517120"/>
            <a:ext cx="1510920" cy="1438560"/>
          </a:xfrm>
          <a:prstGeom prst="ellipse">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7000"/>
              </a:lnSpc>
              <a:spcBef>
                <a:spcPts val="1400"/>
              </a:spcBef>
              <a:spcAft>
                <a:spcPts val="799"/>
              </a:spcAft>
            </a:pPr>
            <a:r>
              <a:rPr lang="fr-FR" sz="1100" b="1" u="sng" strike="noStrike" spc="-1">
                <a:solidFill>
                  <a:srgbClr val="FFFFFF"/>
                </a:solidFill>
                <a:uFillTx/>
                <a:latin typeface="Calibri"/>
                <a:ea typeface="Calibri"/>
              </a:rPr>
              <a:t>Priorité 3 :</a:t>
            </a:r>
            <a:r>
              <a:rPr lang="fr-FR" sz="1100" b="1" strike="noStrike" spc="-1">
                <a:solidFill>
                  <a:srgbClr val="FFFFFF"/>
                </a:solidFill>
                <a:latin typeface="Calibri"/>
                <a:ea typeface="Calibri"/>
              </a:rPr>
              <a:t> DLAL</a:t>
            </a:r>
            <a:endParaRPr lang="fr-FR" sz="1100" b="0" strike="noStrike" spc="-1">
              <a:latin typeface="Arial"/>
            </a:endParaRPr>
          </a:p>
        </p:txBody>
      </p:sp>
      <p:graphicFrame>
        <p:nvGraphicFramePr>
          <p:cNvPr id="267" name="Table 11"/>
          <p:cNvGraphicFramePr/>
          <p:nvPr/>
        </p:nvGraphicFramePr>
        <p:xfrm>
          <a:off x="356760" y="4243320"/>
          <a:ext cx="6878880" cy="6579791"/>
        </p:xfrm>
        <a:graphic>
          <a:graphicData uri="http://schemas.openxmlformats.org/drawingml/2006/table">
            <a:tbl>
              <a:tblPr/>
              <a:tblGrid>
                <a:gridCol w="2005200">
                  <a:extLst>
                    <a:ext uri="{9D8B030D-6E8A-4147-A177-3AD203B41FA5}">
                      <a16:colId xmlns:a16="http://schemas.microsoft.com/office/drawing/2014/main" val="20000"/>
                    </a:ext>
                  </a:extLst>
                </a:gridCol>
                <a:gridCol w="2162160">
                  <a:extLst>
                    <a:ext uri="{9D8B030D-6E8A-4147-A177-3AD203B41FA5}">
                      <a16:colId xmlns:a16="http://schemas.microsoft.com/office/drawing/2014/main" val="20001"/>
                    </a:ext>
                  </a:extLst>
                </a:gridCol>
                <a:gridCol w="1771560">
                  <a:extLst>
                    <a:ext uri="{9D8B030D-6E8A-4147-A177-3AD203B41FA5}">
                      <a16:colId xmlns:a16="http://schemas.microsoft.com/office/drawing/2014/main" val="20002"/>
                    </a:ext>
                  </a:extLst>
                </a:gridCol>
                <a:gridCol w="939960">
                  <a:extLst>
                    <a:ext uri="{9D8B030D-6E8A-4147-A177-3AD203B41FA5}">
                      <a16:colId xmlns:a16="http://schemas.microsoft.com/office/drawing/2014/main" val="20003"/>
                    </a:ext>
                  </a:extLst>
                </a:gridCol>
              </a:tblGrid>
              <a:tr h="518040">
                <a:tc gridSpan="4">
                  <a:txBody>
                    <a:bodyPr/>
                    <a:lstStyle/>
                    <a:p>
                      <a:pPr>
                        <a:lnSpc>
                          <a:spcPct val="100000"/>
                        </a:lnSpc>
                      </a:pPr>
                      <a:r>
                        <a:rPr lang="fr-FR" sz="1400" b="1" strike="noStrike" spc="-1">
                          <a:solidFill>
                            <a:srgbClr val="FFFFFF"/>
                          </a:solidFill>
                          <a:latin typeface="Calibri"/>
                        </a:rPr>
                        <a:t> </a:t>
                      </a:r>
                      <a:endParaRPr lang="fr-FR" sz="1400" b="0" strike="noStrike" spc="-1">
                        <a:latin typeface="Arial"/>
                      </a:endParaRPr>
                    </a:p>
                    <a:p>
                      <a:pPr algn="ctr">
                        <a:lnSpc>
                          <a:spcPct val="100000"/>
                        </a:lnSpc>
                      </a:pPr>
                      <a:r>
                        <a:rPr lang="fr-FR" sz="1400" b="1" strike="noStrike" spc="-1">
                          <a:solidFill>
                            <a:srgbClr val="FFFFFF"/>
                          </a:solidFill>
                          <a:latin typeface="Calibri"/>
                        </a:rPr>
                        <a:t>Tableau des objectifs spécifiques et des services instructeurs</a:t>
                      </a:r>
                      <a:endParaRPr lang="fr-FR" sz="1400" b="0" strike="noStrike" spc="-1">
                        <a:latin typeface="Arial"/>
                      </a:endParaRPr>
                    </a:p>
                  </a:txBody>
                  <a:tcPr marL="32040" marR="32040">
                    <a:lnL w="28080">
                      <a:solidFill>
                        <a:srgbClr val="00B0F0"/>
                      </a:solidFill>
                    </a:lnL>
                    <a:lnR w="28080">
                      <a:solidFill>
                        <a:srgbClr val="00B0F0"/>
                      </a:solidFill>
                    </a:lnR>
                    <a:lnT w="28080">
                      <a:solidFill>
                        <a:srgbClr val="00B0F0"/>
                      </a:solidFill>
                    </a:lnT>
                    <a:lnB w="12240">
                      <a:noFill/>
                    </a:lnB>
                    <a:solidFill>
                      <a:srgbClr val="00B0F0"/>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0"/>
                  </a:ext>
                </a:extLst>
              </a:tr>
              <a:tr h="366120">
                <a:tc gridSpan="4">
                  <a:txBody>
                    <a:bodyPr/>
                    <a:lstStyle/>
                    <a:p>
                      <a:endParaRPr lang="fr-FR"/>
                    </a:p>
                  </a:txBody>
                  <a:tcPr marL="32040" marR="32040">
                    <a:lnL w="28080">
                      <a:solidFill>
                        <a:srgbClr val="00B0F0"/>
                      </a:solidFill>
                    </a:lnL>
                    <a:lnR w="28080">
                      <a:solidFill>
                        <a:srgbClr val="00B0F0"/>
                      </a:solidFill>
                    </a:lnR>
                    <a:lnT w="12240">
                      <a:noFill/>
                    </a:lnT>
                    <a:lnB w="28080">
                      <a:solidFill>
                        <a:srgbClr val="00B0F0"/>
                      </a:solidFill>
                    </a:lnB>
                    <a:solidFill>
                      <a:srgbClr val="D6C0F6"/>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tc hMerge="1">
                  <a:txBody>
                    <a:bodyPr/>
                    <a:lstStyle/>
                    <a:p>
                      <a:endParaRPr lang="fr-FR"/>
                    </a:p>
                  </a:txBody>
                  <a:tcPr marL="90000" marR="90000">
                    <a:solidFill>
                      <a:srgbClr val="729FCF"/>
                    </a:solidFill>
                  </a:tcPr>
                </a:tc>
                <a:extLst>
                  <a:ext uri="{0D108BD9-81ED-4DB2-BD59-A6C34878D82A}">
                    <a16:rowId xmlns:a16="http://schemas.microsoft.com/office/drawing/2014/main" val="10001"/>
                  </a:ext>
                </a:extLst>
              </a:tr>
              <a:tr h="433800">
                <a:tc>
                  <a:txBody>
                    <a:bodyPr/>
                    <a:lstStyle/>
                    <a:p>
                      <a:pPr algn="ctr">
                        <a:lnSpc>
                          <a:spcPct val="107000"/>
                        </a:lnSpc>
                      </a:pPr>
                      <a:r>
                        <a:rPr lang="fr-FR" sz="1050" b="0" strike="noStrike" spc="-1">
                          <a:solidFill>
                            <a:srgbClr val="003366"/>
                          </a:solidFill>
                          <a:latin typeface="Arial"/>
                          <a:ea typeface="Times New Roman"/>
                        </a:rPr>
                        <a:t>Priorités</a:t>
                      </a:r>
                      <a:endParaRPr lang="fr-FR" sz="1050" b="0" strike="noStrike" spc="-1">
                        <a:latin typeface="Arial"/>
                      </a:endParaRPr>
                    </a:p>
                  </a:txBody>
                  <a:tcPr marL="2880" marR="2880">
                    <a:lnL w="28080">
                      <a:solidFill>
                        <a:srgbClr val="00B0F0"/>
                      </a:solidFill>
                    </a:lnL>
                    <a:lnR w="28080">
                      <a:solidFill>
                        <a:srgbClr val="00B0F0"/>
                      </a:solidFill>
                    </a:lnR>
                    <a:lnT w="28080">
                      <a:solidFill>
                        <a:srgbClr val="00B0F0"/>
                      </a:solidFill>
                    </a:lnT>
                    <a:lnB w="12240">
                      <a:solidFill>
                        <a:srgbClr val="9CC2E5"/>
                      </a:solidFill>
                    </a:lnB>
                    <a:solidFill>
                      <a:srgbClr val="99CCCC"/>
                    </a:solidFill>
                  </a:tcPr>
                </a:tc>
                <a:tc>
                  <a:txBody>
                    <a:bodyPr/>
                    <a:lstStyle/>
                    <a:p>
                      <a:pPr algn="ctr">
                        <a:lnSpc>
                          <a:spcPct val="107000"/>
                        </a:lnSpc>
                      </a:pPr>
                      <a:r>
                        <a:rPr lang="fr-FR" sz="1050" b="0" strike="noStrike" spc="-1">
                          <a:solidFill>
                            <a:srgbClr val="003366"/>
                          </a:solidFill>
                          <a:latin typeface="Arial"/>
                          <a:ea typeface="Times New Roman"/>
                        </a:rPr>
                        <a:t>Objectifs spécifiques du FEAMPA</a:t>
                      </a:r>
                      <a:endParaRPr lang="fr-FR" sz="1050" b="0" strike="noStrike" spc="-1">
                        <a:latin typeface="Arial"/>
                      </a:endParaRPr>
                    </a:p>
                  </a:txBody>
                  <a:tcPr marL="16200" marR="16200">
                    <a:lnL w="28080">
                      <a:solidFill>
                        <a:srgbClr val="00B0F0"/>
                      </a:solidFill>
                    </a:lnL>
                    <a:lnR w="28080">
                      <a:solidFill>
                        <a:srgbClr val="00B0F0"/>
                      </a:solidFill>
                    </a:lnR>
                    <a:lnT w="28080">
                      <a:solidFill>
                        <a:srgbClr val="00B0F0"/>
                      </a:solidFill>
                    </a:lnT>
                    <a:lnB w="12240">
                      <a:solidFill>
                        <a:srgbClr val="9CC2E5"/>
                      </a:solidFill>
                    </a:lnB>
                    <a:solidFill>
                      <a:srgbClr val="99CCCC"/>
                    </a:solidFill>
                  </a:tcPr>
                </a:tc>
                <a:tc>
                  <a:txBody>
                    <a:bodyPr/>
                    <a:lstStyle/>
                    <a:p>
                      <a:pPr algn="ctr">
                        <a:lnSpc>
                          <a:spcPct val="107000"/>
                        </a:lnSpc>
                      </a:pPr>
                      <a:r>
                        <a:rPr lang="fr-FR" sz="1050" b="0" strike="noStrike" spc="-1">
                          <a:solidFill>
                            <a:srgbClr val="003366"/>
                          </a:solidFill>
                          <a:latin typeface="Arial"/>
                          <a:ea typeface="Times New Roman"/>
                        </a:rPr>
                        <a:t>Types d’actions</a:t>
                      </a:r>
                      <a:endParaRPr lang="fr-FR" sz="1050" b="0" strike="noStrike" spc="-1">
                        <a:latin typeface="Arial"/>
                      </a:endParaRPr>
                    </a:p>
                  </a:txBody>
                  <a:tcPr marL="2880" marR="2880">
                    <a:lnL w="28080">
                      <a:solidFill>
                        <a:srgbClr val="00B0F0"/>
                      </a:solidFill>
                    </a:lnL>
                    <a:lnR w="28080">
                      <a:solidFill>
                        <a:srgbClr val="00B0F0"/>
                      </a:solidFill>
                    </a:lnR>
                    <a:lnT w="28080">
                      <a:solidFill>
                        <a:srgbClr val="00B0F0"/>
                      </a:solidFill>
                    </a:lnT>
                    <a:lnB w="12240">
                      <a:solidFill>
                        <a:srgbClr val="9CC2E5"/>
                      </a:solidFill>
                    </a:lnB>
                    <a:solidFill>
                      <a:srgbClr val="99CCCC"/>
                    </a:solidFill>
                  </a:tcPr>
                </a:tc>
                <a:tc>
                  <a:txBody>
                    <a:bodyPr/>
                    <a:lstStyle/>
                    <a:p>
                      <a:pPr algn="ctr">
                        <a:lnSpc>
                          <a:spcPct val="107000"/>
                        </a:lnSpc>
                      </a:pPr>
                      <a:r>
                        <a:rPr lang="fr-FR" sz="1050" b="0" strike="noStrike" spc="-1">
                          <a:solidFill>
                            <a:srgbClr val="003366"/>
                          </a:solidFill>
                          <a:latin typeface="Arial"/>
                          <a:ea typeface="Times New Roman"/>
                        </a:rPr>
                        <a:t>Service instructeur</a:t>
                      </a:r>
                      <a:endParaRPr lang="fr-FR" sz="1050" b="0" strike="noStrike" spc="-1">
                        <a:latin typeface="Arial"/>
                      </a:endParaRPr>
                    </a:p>
                  </a:txBody>
                  <a:tcPr marL="16200" marR="16200">
                    <a:lnL w="28080">
                      <a:solidFill>
                        <a:srgbClr val="00B0F0"/>
                      </a:solidFill>
                    </a:lnL>
                    <a:lnR w="28080">
                      <a:solidFill>
                        <a:srgbClr val="00B0F0"/>
                      </a:solidFill>
                    </a:lnR>
                    <a:lnT w="28080">
                      <a:solidFill>
                        <a:srgbClr val="00B0F0"/>
                      </a:solidFill>
                    </a:lnT>
                    <a:lnB w="12240">
                      <a:solidFill>
                        <a:srgbClr val="9CC2E5"/>
                      </a:solidFill>
                    </a:lnB>
                    <a:solidFill>
                      <a:srgbClr val="99CCCC"/>
                    </a:solidFill>
                  </a:tcPr>
                </a:tc>
                <a:extLst>
                  <a:ext uri="{0D108BD9-81ED-4DB2-BD59-A6C34878D82A}">
                    <a16:rowId xmlns:a16="http://schemas.microsoft.com/office/drawing/2014/main" val="10002"/>
                  </a:ext>
                </a:extLst>
              </a:tr>
              <a:tr h="824400">
                <a:tc rowSpan="9">
                  <a:txBody>
                    <a:bodyPr/>
                    <a:lstStyle/>
                    <a:p>
                      <a:pPr algn="ctr">
                        <a:lnSpc>
                          <a:spcPct val="107000"/>
                        </a:lnSpc>
                      </a:pPr>
                      <a:r>
                        <a:rPr lang="fr-FR" sz="900" b="1" strike="noStrike" spc="-1">
                          <a:solidFill>
                            <a:srgbClr val="000000"/>
                          </a:solidFill>
                          <a:latin typeface="Arial"/>
                          <a:ea typeface="Times New Roman"/>
                        </a:rPr>
                        <a:t>1 - Favoriser une pêche durable et la restauration et la conservation des ressources biologiques aquatiques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rowSpan="2">
                  <a:txBody>
                    <a:bodyPr/>
                    <a:lstStyle/>
                    <a:p>
                      <a:pPr algn="ctr">
                        <a:lnSpc>
                          <a:spcPct val="107000"/>
                        </a:lnSpc>
                      </a:pPr>
                      <a:r>
                        <a:rPr lang="fr-FR" sz="900" b="0" u="sng" strike="noStrike" spc="-1">
                          <a:solidFill>
                            <a:srgbClr val="000000"/>
                          </a:solidFill>
                          <a:uFillTx/>
                          <a:latin typeface="Arial"/>
                          <a:ea typeface="Times New Roman"/>
                        </a:rPr>
                        <a:t>OS 1.1.1 : Renforcer les activités de pêche durables sur le plan économique, social et environnemental</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marL="14760" algn="ctr">
                        <a:lnSpc>
                          <a:spcPct val="107000"/>
                        </a:lnSpc>
                      </a:pPr>
                      <a:r>
                        <a:rPr lang="fr-FR" sz="900" b="0" strike="noStrike" spc="-1">
                          <a:solidFill>
                            <a:srgbClr val="000000"/>
                          </a:solidFill>
                          <a:latin typeface="Arial"/>
                          <a:ea typeface="Times New Roman"/>
                        </a:rPr>
                        <a:t>Sécurité et conditions de travail, Innovation</a:t>
                      </a:r>
                      <a:endParaRPr lang="fr-FR" sz="900" b="0" strike="noStrike" spc="-1">
                        <a:latin typeface="Arial"/>
                      </a:endParaRPr>
                    </a:p>
                    <a:p>
                      <a:pPr marL="14760" algn="ctr">
                        <a:lnSpc>
                          <a:spcPct val="107000"/>
                        </a:lnSpc>
                      </a:pPr>
                      <a:r>
                        <a:rPr lang="fr-FR" sz="900" b="0" strike="noStrike" spc="-1">
                          <a:solidFill>
                            <a:srgbClr val="000000"/>
                          </a:solidFill>
                          <a:latin typeface="Arial"/>
                          <a:ea typeface="Times New Roman"/>
                        </a:rPr>
                        <a:t>Investissements à bord, Modernisation, Sélectivité, Adaptation, Diversification, Ports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extLst>
                  <a:ext uri="{0D108BD9-81ED-4DB2-BD59-A6C34878D82A}">
                    <a16:rowId xmlns:a16="http://schemas.microsoft.com/office/drawing/2014/main" val="10003"/>
                  </a:ext>
                </a:extLst>
              </a:tr>
              <a:tr h="384840">
                <a:tc vMerge="1">
                  <a:txBody>
                    <a:bodyPr/>
                    <a:lstStyle/>
                    <a:p>
                      <a:endParaRPr lang="fr-FR"/>
                    </a:p>
                  </a:txBody>
                  <a:tcPr marL="90000" marR="90000">
                    <a:solidFill>
                      <a:srgbClr val="729FCF"/>
                    </a:solidFill>
                  </a:tcPr>
                </a:tc>
                <a:tc vMerge="1">
                  <a:txBody>
                    <a:bodyPr/>
                    <a:lstStyle/>
                    <a:p>
                      <a:endParaRPr lang="fr-FR"/>
                    </a:p>
                  </a:txBody>
                  <a:tcPr marL="90000" marR="90000">
                    <a:solidFill>
                      <a:srgbClr val="729FCF"/>
                    </a:solidFill>
                  </a:tcPr>
                </a:tc>
                <a:tc>
                  <a:txBody>
                    <a:bodyPr/>
                    <a:lstStyle/>
                    <a:p>
                      <a:pPr algn="ctr">
                        <a:lnSpc>
                          <a:spcPct val="107000"/>
                        </a:lnSpc>
                      </a:pPr>
                      <a:r>
                        <a:rPr lang="fr-FR" sz="900" b="0" strike="noStrike" spc="-1">
                          <a:solidFill>
                            <a:srgbClr val="000000"/>
                          </a:solidFill>
                          <a:latin typeface="Arial"/>
                          <a:ea typeface="Times New Roman"/>
                        </a:rPr>
                        <a:t>Partenariat scientifiques-pêcheurs, Formation</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extLst>
                  <a:ext uri="{0D108BD9-81ED-4DB2-BD59-A6C34878D82A}">
                    <a16:rowId xmlns:a16="http://schemas.microsoft.com/office/drawing/2014/main" val="10004"/>
                  </a:ext>
                </a:extLst>
              </a:tr>
              <a:tr h="824400">
                <a:tc vMerge="1">
                  <a:txBody>
                    <a:bodyPr/>
                    <a:lstStyle/>
                    <a:p>
                      <a:endParaRPr lang="fr-FR"/>
                    </a:p>
                  </a:txBody>
                  <a:tcPr marL="90000" marR="90000">
                    <a:solidFill>
                      <a:srgbClr val="729FCF"/>
                    </a:solidFill>
                  </a:tcPr>
                </a:tc>
                <a:tc>
                  <a:txBody>
                    <a:bodyPr/>
                    <a:lstStyle/>
                    <a:p>
                      <a:pPr algn="ctr">
                        <a:lnSpc>
                          <a:spcPct val="107000"/>
                        </a:lnSpc>
                      </a:pPr>
                      <a:r>
                        <a:rPr lang="fr-FR" sz="900" b="0" u="sng" strike="noStrike" spc="-1">
                          <a:solidFill>
                            <a:srgbClr val="000000"/>
                          </a:solidFill>
                          <a:uFillTx/>
                          <a:latin typeface="Arial"/>
                          <a:ea typeface="Times New Roman"/>
                        </a:rPr>
                        <a:t>OS 1.1.2 : Installation et investissements à bord générant une hausse de la jauge</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1</a:t>
                      </a:r>
                      <a:r>
                        <a:rPr lang="fr-FR" sz="900" b="0" strike="noStrike" spc="-1" baseline="30000">
                          <a:solidFill>
                            <a:srgbClr val="000000"/>
                          </a:solidFill>
                          <a:latin typeface="Arial"/>
                          <a:ea typeface="Times New Roman"/>
                        </a:rPr>
                        <a:t>ère</a:t>
                      </a:r>
                      <a:r>
                        <a:rPr lang="fr-FR" sz="900" b="0" strike="noStrike" spc="-1">
                          <a:solidFill>
                            <a:srgbClr val="000000"/>
                          </a:solidFill>
                          <a:latin typeface="Arial"/>
                          <a:ea typeface="Times New Roman"/>
                        </a:rPr>
                        <a:t> acquisition d’un navire</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Sécurité et conditions de travail, navigation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Réduction de la consommation énergétique</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extLst>
                  <a:ext uri="{0D108BD9-81ED-4DB2-BD59-A6C34878D82A}">
                    <a16:rowId xmlns:a16="http://schemas.microsoft.com/office/drawing/2014/main" val="10005"/>
                  </a:ext>
                </a:extLst>
              </a:tr>
              <a:tr h="421200">
                <a:tc vMerge="1">
                  <a:txBody>
                    <a:bodyPr/>
                    <a:lstStyle/>
                    <a:p>
                      <a:endParaRPr lang="fr-FR"/>
                    </a:p>
                  </a:txBody>
                  <a:tcPr marL="90000" marR="90000">
                    <a:solidFill>
                      <a:srgbClr val="729FCF"/>
                    </a:solidFill>
                  </a:tcPr>
                </a:tc>
                <a:tc>
                  <a:txBody>
                    <a:bodyPr/>
                    <a:lstStyle/>
                    <a:p>
                      <a:pPr algn="ctr">
                        <a:lnSpc>
                          <a:spcPct val="107000"/>
                        </a:lnSpc>
                      </a:pPr>
                      <a:r>
                        <a:rPr lang="fr-FR" sz="900" b="0" u="sng" strike="noStrike" spc="-1">
                          <a:solidFill>
                            <a:srgbClr val="000000"/>
                          </a:solidFill>
                          <a:uFillTx/>
                          <a:latin typeface="Arial"/>
                          <a:ea typeface="Times New Roman"/>
                        </a:rPr>
                        <a:t>OS 1.2 :</a:t>
                      </a:r>
                      <a:r>
                        <a:rPr lang="fr-FR" sz="1000" b="0" u="sng" strike="noStrike" spc="-1">
                          <a:solidFill>
                            <a:srgbClr val="000000"/>
                          </a:solidFill>
                          <a:uFillTx/>
                          <a:latin typeface="Arial"/>
                          <a:ea typeface="Calibri"/>
                        </a:rPr>
                        <a:t> </a:t>
                      </a:r>
                      <a:r>
                        <a:rPr lang="fr-FR" sz="900" b="0" u="sng" strike="noStrike" spc="-1">
                          <a:solidFill>
                            <a:srgbClr val="000000"/>
                          </a:solidFill>
                          <a:uFillTx/>
                          <a:latin typeface="Arial"/>
                          <a:ea typeface="Times New Roman"/>
                        </a:rPr>
                        <a:t>Améliorer l'efficacité énergétique et réduire les émissions de CO</a:t>
                      </a:r>
                      <a:r>
                        <a:rPr lang="fr-FR" sz="900" b="0" u="sng" strike="noStrike" spc="-1" baseline="-25000">
                          <a:solidFill>
                            <a:srgbClr val="000000"/>
                          </a:solidFill>
                          <a:uFillTx/>
                          <a:latin typeface="Arial"/>
                          <a:ea typeface="Times New Roman"/>
                        </a:rPr>
                        <a:t>2</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Modernisation ou remplacement de moteurs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extLst>
                  <a:ext uri="{0D108BD9-81ED-4DB2-BD59-A6C34878D82A}">
                    <a16:rowId xmlns:a16="http://schemas.microsoft.com/office/drawing/2014/main" val="10006"/>
                  </a:ext>
                </a:extLst>
              </a:tr>
              <a:tr h="677880">
                <a:tc vMerge="1">
                  <a:txBody>
                    <a:bodyPr/>
                    <a:lstStyle/>
                    <a:p>
                      <a:endParaRPr lang="fr-FR"/>
                    </a:p>
                  </a:txBody>
                  <a:tcPr marL="90000" marR="90000">
                    <a:solidFill>
                      <a:srgbClr val="729FCF"/>
                    </a:solidFill>
                  </a:tcPr>
                </a:tc>
                <a:tc>
                  <a:txBody>
                    <a:bodyPr/>
                    <a:lstStyle/>
                    <a:p>
                      <a:pPr algn="ctr">
                        <a:lnSpc>
                          <a:spcPct val="107000"/>
                        </a:lnSpc>
                      </a:pPr>
                      <a:r>
                        <a:rPr lang="fr-FR" sz="900" b="0" u="sng" strike="noStrike" spc="-1">
                          <a:solidFill>
                            <a:srgbClr val="000000"/>
                          </a:solidFill>
                          <a:uFillTx/>
                          <a:latin typeface="Arial"/>
                          <a:ea typeface="Times New Roman"/>
                        </a:rPr>
                        <a:t>OS 1.3 : Promouvoir l'adaptation de la capacité de pêche aux possibilités de pêche et contribuer à un niveau de vie équitable</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Arrêts temporaires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Plans de sortie de flotte</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extLst>
                  <a:ext uri="{0D108BD9-81ED-4DB2-BD59-A6C34878D82A}">
                    <a16:rowId xmlns:a16="http://schemas.microsoft.com/office/drawing/2014/main" val="10007"/>
                  </a:ext>
                </a:extLst>
              </a:tr>
              <a:tr h="677880">
                <a:tc vMerge="1">
                  <a:txBody>
                    <a:bodyPr/>
                    <a:lstStyle/>
                    <a:p>
                      <a:endParaRPr lang="fr-FR"/>
                    </a:p>
                  </a:txBody>
                  <a:tcPr marL="90000" marR="90000">
                    <a:solidFill>
                      <a:srgbClr val="729FCF"/>
                    </a:solidFill>
                  </a:tcPr>
                </a:tc>
                <a:tc>
                  <a:txBody>
                    <a:bodyPr/>
                    <a:lstStyle/>
                    <a:p>
                      <a:pPr algn="ctr">
                        <a:lnSpc>
                          <a:spcPct val="107000"/>
                        </a:lnSpc>
                      </a:pPr>
                      <a:r>
                        <a:rPr lang="fr-FR" sz="900" b="0" u="sng" strike="noStrike" spc="-1">
                          <a:solidFill>
                            <a:srgbClr val="000000"/>
                          </a:solidFill>
                          <a:uFillTx/>
                          <a:latin typeface="Arial"/>
                          <a:ea typeface="Times New Roman"/>
                        </a:rPr>
                        <a:t>OS 1.4 : Favoriser le contrôle efficace de la pêche ainsi que la fiabilité des données en vue d'une prise de décision fondée sur les connaissances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Contrôle et exécution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Collecte de données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extLst>
                  <a:ext uri="{0D108BD9-81ED-4DB2-BD59-A6C34878D82A}">
                    <a16:rowId xmlns:a16="http://schemas.microsoft.com/office/drawing/2014/main" val="10008"/>
                  </a:ext>
                </a:extLst>
              </a:tr>
              <a:tr h="677880">
                <a:tc vMerge="1">
                  <a:txBody>
                    <a:bodyPr/>
                    <a:lstStyle/>
                    <a:p>
                      <a:endParaRPr lang="fr-FR"/>
                    </a:p>
                  </a:txBody>
                  <a:tcPr marL="90000" marR="90000">
                    <a:solidFill>
                      <a:srgbClr val="729FCF"/>
                    </a:solidFill>
                  </a:tcPr>
                </a:tc>
                <a:tc>
                  <a:txBody>
                    <a:bodyPr/>
                    <a:lstStyle/>
                    <a:p>
                      <a:pPr algn="ctr">
                        <a:lnSpc>
                          <a:spcPct val="107000"/>
                        </a:lnSpc>
                      </a:pPr>
                      <a:r>
                        <a:rPr lang="fr-FR" sz="900" b="0" u="sng" strike="noStrike" spc="-1">
                          <a:solidFill>
                            <a:srgbClr val="000000"/>
                          </a:solidFill>
                          <a:uFillTx/>
                          <a:latin typeface="Arial"/>
                          <a:ea typeface="Times New Roman"/>
                        </a:rPr>
                        <a:t>OS 1.5 : Promouvoir des conditions de concurrence équitables pour les produits de la pêche et de l'aquaculture produits dans les régions ultrapériphériques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Plan de compensation des surcoûts (PCS)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extLst>
                  <a:ext uri="{0D108BD9-81ED-4DB2-BD59-A6C34878D82A}">
                    <a16:rowId xmlns:a16="http://schemas.microsoft.com/office/drawing/2014/main" val="10009"/>
                  </a:ext>
                </a:extLst>
              </a:tr>
              <a:tr h="384840">
                <a:tc vMerge="1">
                  <a:txBody>
                    <a:bodyPr/>
                    <a:lstStyle/>
                    <a:p>
                      <a:endParaRPr lang="fr-FR"/>
                    </a:p>
                  </a:txBody>
                  <a:tcPr marL="90000" marR="90000">
                    <a:solidFill>
                      <a:srgbClr val="729FCF"/>
                    </a:solidFill>
                  </a:tcPr>
                </a:tc>
                <a:tc rowSpan="2">
                  <a:txBody>
                    <a:bodyPr/>
                    <a:lstStyle/>
                    <a:p>
                      <a:pPr algn="ctr">
                        <a:lnSpc>
                          <a:spcPct val="107000"/>
                        </a:lnSpc>
                      </a:pPr>
                      <a:r>
                        <a:rPr lang="fr-FR" sz="900" b="0" u="sng" strike="noStrike" spc="-1">
                          <a:solidFill>
                            <a:srgbClr val="000000"/>
                          </a:solidFill>
                          <a:uFillTx/>
                          <a:latin typeface="Arial"/>
                          <a:ea typeface="Times New Roman"/>
                        </a:rPr>
                        <a:t>OS 1.6 : Contribuer à la protection et  restauration des écosystèmes aquatiques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Natura 2000, AMP, DCSMM, Directive Habitats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extLst>
                  <a:ext uri="{0D108BD9-81ED-4DB2-BD59-A6C34878D82A}">
                    <a16:rowId xmlns:a16="http://schemas.microsoft.com/office/drawing/2014/main" val="10010"/>
                  </a:ext>
                </a:extLst>
              </a:tr>
              <a:tr h="384840">
                <a:tc vMerge="1">
                  <a:txBody>
                    <a:bodyPr/>
                    <a:lstStyle/>
                    <a:p>
                      <a:endParaRPr lang="fr-FR"/>
                    </a:p>
                  </a:txBody>
                  <a:tcPr marL="90000" marR="90000">
                    <a:solidFill>
                      <a:srgbClr val="729FCF"/>
                    </a:solidFill>
                  </a:tcPr>
                </a:tc>
                <a:tc vMerge="1">
                  <a:txBody>
                    <a:bodyPr/>
                    <a:lstStyle/>
                    <a:p>
                      <a:endParaRPr lang="fr-FR"/>
                    </a:p>
                  </a:txBody>
                  <a:tcPr marL="90000" marR="90000">
                    <a:solidFill>
                      <a:srgbClr val="729FCF"/>
                    </a:solidFill>
                  </a:tcPr>
                </a:tc>
                <a:tc>
                  <a:txBody>
                    <a:bodyPr/>
                    <a:lstStyle/>
                    <a:p>
                      <a:pPr algn="ctr">
                        <a:lnSpc>
                          <a:spcPct val="107000"/>
                        </a:lnSpc>
                      </a:pPr>
                      <a:r>
                        <a:rPr lang="fr-FR" sz="900" b="0" strike="noStrike" spc="-1">
                          <a:solidFill>
                            <a:srgbClr val="000000"/>
                          </a:solidFill>
                          <a:latin typeface="Arial"/>
                          <a:ea typeface="Times New Roman"/>
                        </a:rPr>
                        <a:t>Déchets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Expérimentation locales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extLst>
                  <a:ext uri="{0D108BD9-81ED-4DB2-BD59-A6C34878D82A}">
                    <a16:rowId xmlns:a16="http://schemas.microsoft.com/office/drawing/2014/main" val="10011"/>
                  </a:ext>
                </a:extLst>
              </a:tr>
            </a:tbl>
          </a:graphicData>
        </a:graphic>
      </p:graphicFrame>
      <p:pic>
        <p:nvPicPr>
          <p:cNvPr id="268" name="Image 17"/>
          <p:cNvPicPr/>
          <p:nvPr/>
        </p:nvPicPr>
        <p:blipFill>
          <a:blip r:embed="rId3"/>
          <a:srcRect l="29069" t="51884" r="63186" b="39876"/>
          <a:stretch/>
        </p:blipFill>
        <p:spPr>
          <a:xfrm>
            <a:off x="6039720" y="160200"/>
            <a:ext cx="1145160" cy="761040"/>
          </a:xfrm>
          <a:prstGeom prst="rect">
            <a:avLst/>
          </a:prstGeom>
          <a:ln>
            <a:noFill/>
          </a:ln>
        </p:spPr>
      </p:pic>
      <p:pic>
        <p:nvPicPr>
          <p:cNvPr id="269" name="Image 1"/>
          <p:cNvPicPr/>
          <p:nvPr/>
        </p:nvPicPr>
        <p:blipFill>
          <a:blip r:embed="rId4"/>
          <a:stretch/>
        </p:blipFill>
        <p:spPr>
          <a:xfrm>
            <a:off x="43200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71"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272"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7F0F2D9-5985-418B-AFC1-66076486BDE1}" type="slidenum">
              <a:rPr lang="fr-FR" sz="989" b="0" strike="noStrike" spc="-1">
                <a:solidFill>
                  <a:srgbClr val="8B8B8B"/>
                </a:solidFill>
                <a:latin typeface="Calibri"/>
                <a:ea typeface="DejaVu Sans"/>
              </a:rPr>
              <a:t>18</a:t>
            </a:fld>
            <a:endParaRPr lang="fr-FR" sz="989" b="0" strike="noStrike" spc="-1">
              <a:latin typeface="Arial"/>
            </a:endParaRPr>
          </a:p>
        </p:txBody>
      </p:sp>
      <p:graphicFrame>
        <p:nvGraphicFramePr>
          <p:cNvPr id="273" name="Table 4"/>
          <p:cNvGraphicFramePr/>
          <p:nvPr/>
        </p:nvGraphicFramePr>
        <p:xfrm>
          <a:off x="360360" y="1378800"/>
          <a:ext cx="6878880" cy="4995349"/>
        </p:xfrm>
        <a:graphic>
          <a:graphicData uri="http://schemas.openxmlformats.org/drawingml/2006/table">
            <a:tbl>
              <a:tblPr/>
              <a:tblGrid>
                <a:gridCol w="2005200">
                  <a:extLst>
                    <a:ext uri="{9D8B030D-6E8A-4147-A177-3AD203B41FA5}">
                      <a16:colId xmlns:a16="http://schemas.microsoft.com/office/drawing/2014/main" val="20000"/>
                    </a:ext>
                  </a:extLst>
                </a:gridCol>
                <a:gridCol w="2120400">
                  <a:extLst>
                    <a:ext uri="{9D8B030D-6E8A-4147-A177-3AD203B41FA5}">
                      <a16:colId xmlns:a16="http://schemas.microsoft.com/office/drawing/2014/main" val="20001"/>
                    </a:ext>
                  </a:extLst>
                </a:gridCol>
                <a:gridCol w="1813320">
                  <a:extLst>
                    <a:ext uri="{9D8B030D-6E8A-4147-A177-3AD203B41FA5}">
                      <a16:colId xmlns:a16="http://schemas.microsoft.com/office/drawing/2014/main" val="20002"/>
                    </a:ext>
                  </a:extLst>
                </a:gridCol>
                <a:gridCol w="939960">
                  <a:extLst>
                    <a:ext uri="{9D8B030D-6E8A-4147-A177-3AD203B41FA5}">
                      <a16:colId xmlns:a16="http://schemas.microsoft.com/office/drawing/2014/main" val="20003"/>
                    </a:ext>
                  </a:extLst>
                </a:gridCol>
              </a:tblGrid>
              <a:tr h="1263960">
                <a:tc rowSpan="4">
                  <a:txBody>
                    <a:bodyPr/>
                    <a:lstStyle/>
                    <a:p>
                      <a:pPr algn="ctr">
                        <a:lnSpc>
                          <a:spcPct val="107000"/>
                        </a:lnSpc>
                      </a:pPr>
                      <a:r>
                        <a:rPr lang="fr-FR" sz="900" b="1" strike="noStrike" spc="-1">
                          <a:solidFill>
                            <a:srgbClr val="000000"/>
                          </a:solidFill>
                          <a:latin typeface="Arial"/>
                          <a:ea typeface="Times New Roman"/>
                        </a:rPr>
                        <a:t>2 – Encourager les activités aquacoles durables ainsi que la transformation et la commercialisation des produits de la pêche et de l'aquaculture, contribuer ainsi à la sécurité alimentaire dans l'Union</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rowSpan="3">
                  <a:txBody>
                    <a:bodyPr/>
                    <a:lstStyle/>
                    <a:p>
                      <a:pPr algn="ctr">
                        <a:lnSpc>
                          <a:spcPct val="107000"/>
                        </a:lnSpc>
                      </a:pPr>
                      <a:r>
                        <a:rPr lang="fr-FR" sz="900" b="0" u="sng" strike="noStrike" spc="-1">
                          <a:solidFill>
                            <a:srgbClr val="000000"/>
                          </a:solidFill>
                          <a:uFillTx/>
                          <a:latin typeface="Arial"/>
                          <a:ea typeface="Times New Roman"/>
                        </a:rPr>
                        <a:t>OS 2.1 : Promouvoir les activités aquacoles durables et économiquement viables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Innovation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Investissements pour les entreprises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Soutien et actions collectifs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Communication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Animation des filières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France AgriMer (pour les régions continentales sauf pour l’innovation géré par la région Bretagne)</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extLst>
                  <a:ext uri="{0D108BD9-81ED-4DB2-BD59-A6C34878D82A}">
                    <a16:rowId xmlns:a16="http://schemas.microsoft.com/office/drawing/2014/main" val="10000"/>
                  </a:ext>
                </a:extLst>
              </a:tr>
              <a:tr h="443160">
                <a:tc vMerge="1">
                  <a:txBody>
                    <a:bodyPr/>
                    <a:lstStyle/>
                    <a:p>
                      <a:endParaRPr lang="fr-FR"/>
                    </a:p>
                  </a:txBody>
                  <a:tcPr marL="90000" marR="90000">
                    <a:solidFill>
                      <a:srgbClr val="729FCF"/>
                    </a:solidFill>
                  </a:tcPr>
                </a:tc>
                <a:tc vMerge="1">
                  <a:txBody>
                    <a:bodyPr/>
                    <a:lstStyle/>
                    <a:p>
                      <a:endParaRPr lang="fr-FR"/>
                    </a:p>
                  </a:txBody>
                  <a:tcPr marL="90000" marR="90000">
                    <a:solidFill>
                      <a:srgbClr val="729FCF"/>
                    </a:solidFill>
                  </a:tcPr>
                </a:tc>
                <a:tc>
                  <a:txBody>
                    <a:bodyPr/>
                    <a:lstStyle/>
                    <a:p>
                      <a:pPr algn="ctr">
                        <a:lnSpc>
                          <a:spcPct val="107000"/>
                        </a:lnSpc>
                      </a:pPr>
                      <a:r>
                        <a:rPr lang="fr-FR" sz="900" b="0" strike="noStrike" spc="-1">
                          <a:solidFill>
                            <a:srgbClr val="000000"/>
                          </a:solidFill>
                          <a:latin typeface="Arial"/>
                          <a:ea typeface="Times New Roman"/>
                        </a:rPr>
                        <a:t>Acquisition de connaissances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Planification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Surveillance</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extLst>
                  <a:ext uri="{0D108BD9-81ED-4DB2-BD59-A6C34878D82A}">
                    <a16:rowId xmlns:a16="http://schemas.microsoft.com/office/drawing/2014/main" val="10001"/>
                  </a:ext>
                </a:extLst>
              </a:tr>
              <a:tr h="443160">
                <a:tc vMerge="1">
                  <a:txBody>
                    <a:bodyPr/>
                    <a:lstStyle/>
                    <a:p>
                      <a:endParaRPr lang="fr-FR"/>
                    </a:p>
                  </a:txBody>
                  <a:tcPr marL="90000" marR="90000">
                    <a:solidFill>
                      <a:srgbClr val="729FCF"/>
                    </a:solidFill>
                  </a:tcPr>
                </a:tc>
                <a:tc vMerge="1">
                  <a:txBody>
                    <a:bodyPr/>
                    <a:lstStyle/>
                    <a:p>
                      <a:endParaRPr lang="fr-FR"/>
                    </a:p>
                  </a:txBody>
                  <a:tcPr marL="90000" marR="90000">
                    <a:solidFill>
                      <a:srgbClr val="729FCF"/>
                    </a:solidFill>
                  </a:tcPr>
                </a:tc>
                <a:tc>
                  <a:txBody>
                    <a:bodyPr/>
                    <a:lstStyle/>
                    <a:p>
                      <a:pPr algn="ctr">
                        <a:lnSpc>
                          <a:spcPct val="107000"/>
                        </a:lnSpc>
                      </a:pPr>
                      <a:r>
                        <a:rPr lang="fr-FR" sz="900" b="0" strike="noStrike" spc="-1">
                          <a:solidFill>
                            <a:srgbClr val="000000"/>
                          </a:solidFill>
                          <a:latin typeface="Arial"/>
                          <a:ea typeface="Times New Roman"/>
                        </a:rPr>
                        <a:t>Prévention et gestion des risques</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extLst>
                  <a:ext uri="{0D108BD9-81ED-4DB2-BD59-A6C34878D82A}">
                    <a16:rowId xmlns:a16="http://schemas.microsoft.com/office/drawing/2014/main" val="10002"/>
                  </a:ext>
                </a:extLst>
              </a:tr>
              <a:tr h="957960">
                <a:tc vMerge="1">
                  <a:txBody>
                    <a:bodyPr/>
                    <a:lstStyle/>
                    <a:p>
                      <a:endParaRPr lang="fr-FR"/>
                    </a:p>
                  </a:txBody>
                  <a:tcPr marL="90000" marR="90000">
                    <a:solidFill>
                      <a:srgbClr val="729FCF"/>
                    </a:solidFill>
                  </a:tcPr>
                </a:tc>
                <a:tc>
                  <a:txBody>
                    <a:bodyPr/>
                    <a:lstStyle/>
                    <a:p>
                      <a:pPr algn="ctr">
                        <a:lnSpc>
                          <a:spcPct val="107000"/>
                        </a:lnSpc>
                      </a:pPr>
                      <a:r>
                        <a:rPr lang="fr-FR" sz="900" b="0" u="sng" strike="noStrike" spc="-1">
                          <a:solidFill>
                            <a:srgbClr val="000000"/>
                          </a:solidFill>
                          <a:uFillTx/>
                          <a:latin typeface="Arial"/>
                          <a:ea typeface="Times New Roman"/>
                        </a:rPr>
                        <a:t>OS 2.2 : Développer des marchés compétitifs, transparents et stables pour les produits de la pêche et de l'aquaculture, et transformer ces produits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Investissements pour les entreprises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Soutien collectif, PPC</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tc>
                  <a:txBody>
                    <a:bodyPr/>
                    <a:lstStyle/>
                    <a:p>
                      <a:pPr algn="ctr">
                        <a:lnSpc>
                          <a:spcPct val="107000"/>
                        </a:lnSpc>
                      </a:pPr>
                      <a:r>
                        <a:rPr lang="fr-FR" sz="900" b="0" strike="noStrike" spc="-1">
                          <a:solidFill>
                            <a:srgbClr val="000000"/>
                          </a:solidFill>
                          <a:latin typeface="Arial"/>
                          <a:ea typeface="Times New Roman"/>
                        </a:rPr>
                        <a:t>FranceAgriMer</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E6E6FF"/>
                    </a:solidFill>
                  </a:tcPr>
                </a:tc>
                <a:extLst>
                  <a:ext uri="{0D108BD9-81ED-4DB2-BD59-A6C34878D82A}">
                    <a16:rowId xmlns:a16="http://schemas.microsoft.com/office/drawing/2014/main" val="10003"/>
                  </a:ext>
                </a:extLst>
              </a:tr>
              <a:tr h="821160">
                <a:tc>
                  <a:txBody>
                    <a:bodyPr/>
                    <a:lstStyle/>
                    <a:p>
                      <a:pPr algn="ctr">
                        <a:lnSpc>
                          <a:spcPct val="107000"/>
                        </a:lnSpc>
                      </a:pPr>
                      <a:r>
                        <a:rPr lang="fr-FR" sz="900" b="1" strike="noStrike" spc="-1">
                          <a:solidFill>
                            <a:srgbClr val="000000"/>
                          </a:solidFill>
                          <a:latin typeface="Arial"/>
                          <a:ea typeface="Times New Roman"/>
                        </a:rPr>
                        <a:t>3 - Permettre une économie bleue durable dans les zones côtières, insulaires et intérieures et favoriser le développement des communautés de pêche et d'aquaculture</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u="sng" strike="noStrike" spc="-1">
                          <a:solidFill>
                            <a:srgbClr val="000000"/>
                          </a:solidFill>
                          <a:uFillTx/>
                          <a:latin typeface="Arial"/>
                          <a:ea typeface="Times New Roman"/>
                        </a:rPr>
                        <a:t>OS 3.1 : Développement local par les acteurs locaux (DLAL)</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Actions préparatoires</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Animation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Coopération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Mise en œuvre de la stratégie locale DLAL</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tc>
                  <a:txBody>
                    <a:bodyPr/>
                    <a:lstStyle/>
                    <a:p>
                      <a:pPr algn="ctr">
                        <a:lnSpc>
                          <a:spcPct val="107000"/>
                        </a:lnSpc>
                      </a:pPr>
                      <a:r>
                        <a:rPr lang="fr-FR" sz="900" b="0" strike="noStrike" spc="-1">
                          <a:solidFill>
                            <a:srgbClr val="000000"/>
                          </a:solidFill>
                          <a:latin typeface="Arial"/>
                          <a:ea typeface="Times New Roman"/>
                        </a:rPr>
                        <a:t>Services des Régions</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CCCFF"/>
                    </a:solidFill>
                  </a:tcPr>
                </a:tc>
                <a:extLst>
                  <a:ext uri="{0D108BD9-81ED-4DB2-BD59-A6C34878D82A}">
                    <a16:rowId xmlns:a16="http://schemas.microsoft.com/office/drawing/2014/main" val="10004"/>
                  </a:ext>
                </a:extLst>
              </a:tr>
              <a:tr h="684360">
                <a:tc>
                  <a:txBody>
                    <a:bodyPr/>
                    <a:lstStyle/>
                    <a:p>
                      <a:pPr algn="ctr">
                        <a:lnSpc>
                          <a:spcPct val="107000"/>
                        </a:lnSpc>
                      </a:pPr>
                      <a:r>
                        <a:rPr lang="fr-FR" sz="900" b="1" strike="noStrike" spc="-1">
                          <a:solidFill>
                            <a:srgbClr val="000000"/>
                          </a:solidFill>
                          <a:latin typeface="Arial"/>
                          <a:ea typeface="Times New Roman"/>
                        </a:rPr>
                        <a:t>4 - Renforcer la gouvernance internationale des océans et faire en sorte que les mers et les océans soient sûrs, sécurisés, propres et gérés de manière durable</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u="sng" strike="noStrike" spc="-1">
                          <a:solidFill>
                            <a:srgbClr val="000000"/>
                          </a:solidFill>
                          <a:uFillTx/>
                          <a:latin typeface="Arial"/>
                          <a:ea typeface="Times New Roman"/>
                        </a:rPr>
                        <a:t>OS 4.1 : Gestion durable des océans et politique maritime intégrée</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Connaissances du milieu marin</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Surveillance maritime</a:t>
                      </a:r>
                      <a:endParaRPr lang="fr-FR" sz="900" b="0" strike="noStrike" spc="-1">
                        <a:latin typeface="Arial"/>
                      </a:endParaRPr>
                    </a:p>
                    <a:p>
                      <a:pPr algn="ctr">
                        <a:lnSpc>
                          <a:spcPct val="107000"/>
                        </a:lnSpc>
                      </a:pPr>
                      <a:r>
                        <a:rPr lang="fr-FR" sz="900" b="0" strike="noStrike" spc="-1">
                          <a:solidFill>
                            <a:srgbClr val="000000"/>
                          </a:solidFill>
                          <a:latin typeface="Arial"/>
                          <a:ea typeface="Times New Roman"/>
                        </a:rPr>
                        <a:t>Coopération de la fonction garde-côte</a:t>
                      </a:r>
                      <a:endParaRPr lang="fr-FR" sz="900" b="0" strike="noStrike" spc="-1">
                        <a:latin typeface="Arial"/>
                      </a:endParaRPr>
                    </a:p>
                  </a:txBody>
                  <a:tcPr marL="2880" marR="288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tc>
                  <a:txBody>
                    <a:bodyPr/>
                    <a:lstStyle/>
                    <a:p>
                      <a:pPr algn="ctr">
                        <a:lnSpc>
                          <a:spcPct val="107000"/>
                        </a:lnSpc>
                      </a:pPr>
                      <a:r>
                        <a:rPr lang="fr-FR" sz="900" b="0" strike="noStrike" spc="-1">
                          <a:solidFill>
                            <a:srgbClr val="000000"/>
                          </a:solidFill>
                          <a:latin typeface="Arial"/>
                          <a:ea typeface="Times New Roman"/>
                        </a:rPr>
                        <a:t>France AgriMer</a:t>
                      </a:r>
                      <a:endParaRPr lang="fr-FR" sz="900" b="0" strike="noStrike" spc="-1">
                        <a:latin typeface="Arial"/>
                      </a:endParaRPr>
                    </a:p>
                    <a:p>
                      <a:pPr>
                        <a:lnSpc>
                          <a:spcPct val="100000"/>
                        </a:lnSpc>
                      </a:pPr>
                      <a:r>
                        <a:rPr lang="fr-FR" sz="900" b="0" strike="noStrike" spc="-1">
                          <a:solidFill>
                            <a:srgbClr val="000000"/>
                          </a:solidFill>
                          <a:latin typeface="Calibri"/>
                          <a:ea typeface="Times New Roman"/>
                        </a:rPr>
                        <a:t>    </a:t>
                      </a:r>
                      <a:endParaRPr lang="fr-FR" sz="900" b="0" strike="noStrike" spc="-1">
                        <a:latin typeface="Arial"/>
                      </a:endParaRPr>
                    </a:p>
                  </a:txBody>
                  <a:tcPr marL="16200" marR="16200">
                    <a:lnL w="28080">
                      <a:solidFill>
                        <a:srgbClr val="00B0F0"/>
                      </a:solidFill>
                    </a:lnL>
                    <a:lnR w="28080">
                      <a:solidFill>
                        <a:srgbClr val="00B0F0"/>
                      </a:solidFill>
                    </a:lnR>
                    <a:lnT w="12240">
                      <a:solidFill>
                        <a:srgbClr val="9CC2E5"/>
                      </a:solidFill>
                    </a:lnT>
                    <a:lnB w="12240">
                      <a:solidFill>
                        <a:srgbClr val="9CC2E5"/>
                      </a:solidFill>
                    </a:lnB>
                    <a:solidFill>
                      <a:srgbClr val="CFE7F5"/>
                    </a:solidFill>
                  </a:tcPr>
                </a:tc>
                <a:extLst>
                  <a:ext uri="{0D108BD9-81ED-4DB2-BD59-A6C34878D82A}">
                    <a16:rowId xmlns:a16="http://schemas.microsoft.com/office/drawing/2014/main" val="10005"/>
                  </a:ext>
                </a:extLst>
              </a:tr>
            </a:tbl>
          </a:graphicData>
        </a:graphic>
      </p:graphicFrame>
      <p:pic>
        <p:nvPicPr>
          <p:cNvPr id="274" name="Image 11"/>
          <p:cNvPicPr/>
          <p:nvPr/>
        </p:nvPicPr>
        <p:blipFill>
          <a:blip r:embed="rId2"/>
          <a:srcRect l="29069" t="51884" r="63186" b="39876"/>
          <a:stretch/>
        </p:blipFill>
        <p:spPr>
          <a:xfrm>
            <a:off x="6039720" y="160200"/>
            <a:ext cx="1145160" cy="761040"/>
          </a:xfrm>
          <a:prstGeom prst="rect">
            <a:avLst/>
          </a:prstGeom>
          <a:ln>
            <a:noFill/>
          </a:ln>
        </p:spPr>
      </p:pic>
      <p:pic>
        <p:nvPicPr>
          <p:cNvPr id="275" name="Image 1"/>
          <p:cNvPicPr/>
          <p:nvPr/>
        </p:nvPicPr>
        <p:blipFill>
          <a:blip r:embed="rId3"/>
          <a:stretch/>
        </p:blipFill>
        <p:spPr>
          <a:xfrm>
            <a:off x="43200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77"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278"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CAC9489-94A1-4684-9CA5-385F9C668F44}" type="slidenum">
              <a:rPr lang="fr-FR" sz="989" b="0" strike="noStrike" spc="-1">
                <a:solidFill>
                  <a:srgbClr val="8B8B8B"/>
                </a:solidFill>
                <a:latin typeface="Calibri"/>
                <a:ea typeface="DejaVu Sans"/>
              </a:rPr>
              <a:t>19</a:t>
            </a:fld>
            <a:endParaRPr lang="fr-FR" sz="989" b="0" strike="noStrike" spc="-1">
              <a:latin typeface="Arial"/>
            </a:endParaRPr>
          </a:p>
        </p:txBody>
      </p:sp>
      <p:sp>
        <p:nvSpPr>
          <p:cNvPr id="279" name="CustomShape 4"/>
          <p:cNvSpPr/>
          <p:nvPr/>
        </p:nvSpPr>
        <p:spPr>
          <a:xfrm>
            <a:off x="271440" y="1124280"/>
            <a:ext cx="6963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800" b="1" u="sng" strike="noStrike" spc="-1">
                <a:solidFill>
                  <a:srgbClr val="ED7D31"/>
                </a:solidFill>
                <a:uFillTx/>
                <a:latin typeface="Calibri"/>
                <a:ea typeface="DejaVu Sans"/>
              </a:rPr>
              <a:t>ANNEXE 2 </a:t>
            </a:r>
            <a:r>
              <a:rPr lang="fr-FR" sz="1800" b="0" strike="noStrike" spc="-1">
                <a:solidFill>
                  <a:srgbClr val="000000"/>
                </a:solidFill>
                <a:latin typeface="Calibri"/>
                <a:ea typeface="DejaVu Sans"/>
              </a:rPr>
              <a:t> </a:t>
            </a:r>
            <a:endParaRPr lang="fr-FR" sz="1800" b="0" strike="noStrike" spc="-1">
              <a:latin typeface="Arial"/>
            </a:endParaRPr>
          </a:p>
          <a:p>
            <a:pPr algn="ctr">
              <a:lnSpc>
                <a:spcPct val="100000"/>
              </a:lnSpc>
            </a:pPr>
            <a:r>
              <a:rPr lang="fr-FR" sz="1800" b="0" strike="noStrike" spc="-1">
                <a:solidFill>
                  <a:srgbClr val="000000"/>
                </a:solidFill>
                <a:latin typeface="Calibri"/>
                <a:ea typeface="DejaVu Sans"/>
              </a:rPr>
              <a:t> </a:t>
            </a:r>
            <a:r>
              <a:rPr lang="fr-FR" sz="1800" b="1" u="sng" strike="noStrike" spc="-1">
                <a:solidFill>
                  <a:srgbClr val="ED7D31"/>
                </a:solidFill>
                <a:uFillTx/>
                <a:latin typeface="Calibri"/>
                <a:ea typeface="DejaVu Sans"/>
              </a:rPr>
              <a:t>Les règles et justificatifs </a:t>
            </a:r>
            <a:endParaRPr lang="fr-FR" sz="1800" b="0" strike="noStrike" spc="-1">
              <a:latin typeface="Arial"/>
            </a:endParaRPr>
          </a:p>
          <a:p>
            <a:pPr algn="ctr">
              <a:lnSpc>
                <a:spcPct val="100000"/>
              </a:lnSpc>
            </a:pPr>
            <a:r>
              <a:rPr lang="fr-FR" sz="1800" b="1" u="sng" strike="noStrike" spc="-1">
                <a:solidFill>
                  <a:srgbClr val="ED7D31"/>
                </a:solidFill>
                <a:uFillTx/>
                <a:latin typeface="Calibri"/>
                <a:ea typeface="DejaVu Sans"/>
              </a:rPr>
              <a:t>attendus par catégorie de dépenses</a:t>
            </a:r>
            <a:endParaRPr lang="fr-FR" sz="1800" b="0" strike="noStrike" spc="-1">
              <a:latin typeface="Arial"/>
            </a:endParaRPr>
          </a:p>
        </p:txBody>
      </p:sp>
      <p:sp>
        <p:nvSpPr>
          <p:cNvPr id="280" name="CustomShape 5"/>
          <p:cNvSpPr/>
          <p:nvPr/>
        </p:nvSpPr>
        <p:spPr>
          <a:xfrm>
            <a:off x="309960" y="2175480"/>
            <a:ext cx="7027560" cy="82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333333"/>
                </a:solidFill>
                <a:latin typeface="daxregular"/>
                <a:ea typeface="DejaVu Sans"/>
              </a:rPr>
              <a:t>Il revient au bénéficiaire de prouver l’éligibilité des dépenses de son opération, par la transmission de justificatifs probants au service instructeur. Le tableau ci-après précise les catégories de dépenses utilisés dans synergie dans le cadre du FEAMPA ,les définitions afin de sélectionner la catégories qui correspondent.</a:t>
            </a:r>
            <a:endParaRPr lang="fr-FR" sz="1200" b="0" strike="noStrike" spc="-1">
              <a:latin typeface="Arial"/>
            </a:endParaRPr>
          </a:p>
        </p:txBody>
      </p:sp>
      <p:graphicFrame>
        <p:nvGraphicFramePr>
          <p:cNvPr id="281" name="Table 6"/>
          <p:cNvGraphicFramePr/>
          <p:nvPr/>
        </p:nvGraphicFramePr>
        <p:xfrm>
          <a:off x="348840" y="3292560"/>
          <a:ext cx="6886800" cy="4942320"/>
        </p:xfrm>
        <a:graphic>
          <a:graphicData uri="http://schemas.openxmlformats.org/drawingml/2006/table">
            <a:tbl>
              <a:tblPr/>
              <a:tblGrid>
                <a:gridCol w="2719440">
                  <a:extLst>
                    <a:ext uri="{9D8B030D-6E8A-4147-A177-3AD203B41FA5}">
                      <a16:colId xmlns:a16="http://schemas.microsoft.com/office/drawing/2014/main" val="20000"/>
                    </a:ext>
                  </a:extLst>
                </a:gridCol>
                <a:gridCol w="758880">
                  <a:extLst>
                    <a:ext uri="{9D8B030D-6E8A-4147-A177-3AD203B41FA5}">
                      <a16:colId xmlns:a16="http://schemas.microsoft.com/office/drawing/2014/main" val="20001"/>
                    </a:ext>
                  </a:extLst>
                </a:gridCol>
                <a:gridCol w="3408480">
                  <a:extLst>
                    <a:ext uri="{9D8B030D-6E8A-4147-A177-3AD203B41FA5}">
                      <a16:colId xmlns:a16="http://schemas.microsoft.com/office/drawing/2014/main" val="20002"/>
                    </a:ext>
                  </a:extLst>
                </a:gridCol>
              </a:tblGrid>
              <a:tr h="548280">
                <a:tc>
                  <a:txBody>
                    <a:bodyPr/>
                    <a:lstStyle/>
                    <a:p>
                      <a:pPr algn="ctr">
                        <a:lnSpc>
                          <a:spcPct val="100000"/>
                        </a:lnSpc>
                      </a:pPr>
                      <a:r>
                        <a:rPr lang="fr-FR" sz="1050" b="1" strike="noStrike" spc="-1">
                          <a:solidFill>
                            <a:srgbClr val="000000"/>
                          </a:solidFill>
                          <a:latin typeface="Calibri"/>
                        </a:rPr>
                        <a:t>Catégorie de dépense </a:t>
                      </a:r>
                      <a:endParaRPr lang="fr-FR" sz="1050" b="0" strike="noStrike" spc="-1">
                        <a:latin typeface="Arial"/>
                      </a:endParaRPr>
                    </a:p>
                    <a:p>
                      <a:pPr algn="ctr">
                        <a:lnSpc>
                          <a:spcPct val="100000"/>
                        </a:lnSpc>
                      </a:pPr>
                      <a:r>
                        <a:rPr lang="fr-FR" sz="1050" b="1" strike="noStrike" spc="-1">
                          <a:solidFill>
                            <a:srgbClr val="000000"/>
                          </a:solidFill>
                          <a:latin typeface="Calibri"/>
                        </a:rPr>
                        <a:t>FEAMPA</a:t>
                      </a:r>
                      <a:endParaRPr lang="fr-FR" sz="105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1050" b="1" strike="noStrike" spc="-1">
                          <a:solidFill>
                            <a:srgbClr val="000000"/>
                          </a:solidFill>
                          <a:latin typeface="Calibri"/>
                        </a:rPr>
                        <a:t>Nature</a:t>
                      </a:r>
                      <a:endParaRPr lang="fr-FR" sz="105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1050" b="1" strike="noStrike" spc="-1">
                          <a:solidFill>
                            <a:srgbClr val="000000"/>
                          </a:solidFill>
                          <a:latin typeface="Calibri"/>
                        </a:rPr>
                        <a:t>Définitions</a:t>
                      </a:r>
                      <a:endParaRPr lang="fr-FR" sz="105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0"/>
                  </a:ext>
                </a:extLst>
              </a:tr>
              <a:tr h="992880">
                <a:tc>
                  <a:txBody>
                    <a:bodyPr/>
                    <a:lstStyle/>
                    <a:p>
                      <a:pPr>
                        <a:lnSpc>
                          <a:spcPct val="100000"/>
                        </a:lnSpc>
                      </a:pPr>
                      <a:r>
                        <a:rPr lang="fr-FR" sz="900" b="0" strike="noStrike" spc="-1">
                          <a:solidFill>
                            <a:srgbClr val="000000"/>
                          </a:solidFill>
                          <a:latin typeface="Calibri"/>
                        </a:rPr>
                        <a:t>Dépenses d'Investissement matériel et immatériel</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Réel</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Les investissements matériels ou immatériels des entreprises  sont destinés à être utilisés pour la production de biens et services et à contribuer ainsi à la formation brute de capital et à l’emploi,</a:t>
                      </a:r>
                      <a:endParaRPr lang="fr-FR" sz="800" b="0" strike="noStrike" spc="-1">
                        <a:latin typeface="Arial"/>
                      </a:endParaRPr>
                    </a:p>
                    <a:p>
                      <a:pPr algn="ctr">
                        <a:lnSpc>
                          <a:spcPct val="100000"/>
                        </a:lnSpc>
                      </a:pPr>
                      <a:r>
                        <a:rPr lang="fr-FR" sz="800" b="0" strike="noStrike" spc="-1">
                          <a:solidFill>
                            <a:srgbClr val="000000"/>
                          </a:solidFill>
                          <a:latin typeface="Calibri"/>
                        </a:rPr>
                        <a:t>Y compris infrastructures et conseil/prestations de service/études préalables/communication et l'amortissement qui représente la perte de valeur d’un bien due à l’usure du temps ou l’obsolescence.</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1"/>
                  </a:ext>
                </a:extLst>
              </a:tr>
              <a:tr h="621360">
                <a:tc>
                  <a:txBody>
                    <a:bodyPr/>
                    <a:lstStyle/>
                    <a:p>
                      <a:pPr>
                        <a:lnSpc>
                          <a:spcPct val="100000"/>
                        </a:lnSpc>
                      </a:pPr>
                      <a:r>
                        <a:rPr lang="fr-FR" sz="900" b="0" strike="noStrike" spc="-1">
                          <a:solidFill>
                            <a:srgbClr val="000000"/>
                          </a:solidFill>
                          <a:latin typeface="Calibri"/>
                        </a:rPr>
                        <a:t>Frais de personnel directs sous forme de coûts unitaires</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Coûts unitaires</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Les coûts de personnel résultent d’une convention entre employeur et employé ou de contrats de service sur un personnel externe (à condition que ces coûts soient clairement identifiables).   </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2"/>
                  </a:ext>
                </a:extLst>
              </a:tr>
              <a:tr h="1084680">
                <a:tc>
                  <a:txBody>
                    <a:bodyPr/>
                    <a:lstStyle/>
                    <a:p>
                      <a:pPr>
                        <a:lnSpc>
                          <a:spcPct val="100000"/>
                        </a:lnSpc>
                      </a:pPr>
                      <a:r>
                        <a:rPr lang="fr-FR" sz="900" b="0" strike="noStrike" spc="-1">
                          <a:solidFill>
                            <a:srgbClr val="000000"/>
                          </a:solidFill>
                          <a:latin typeface="Calibri"/>
                        </a:rPr>
                        <a:t>Coûts indirects - taux forfaitaire max de 15 % </a:t>
                      </a:r>
                      <a:r>
                        <a:t/>
                      </a:r>
                      <a:br/>
                      <a:r>
                        <a:rPr lang="fr-FR" sz="900" b="0" strike="noStrike" spc="-1">
                          <a:solidFill>
                            <a:srgbClr val="000000"/>
                          </a:solidFill>
                          <a:latin typeface="Calibri"/>
                        </a:rPr>
                        <a:t>des frais de personnel directs – Art 49</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Taux forfaitaire</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Les coûts indirects ne sont pas ou ne peuvent pas être directement liés à la mise en œuvre de l’opération en question. Il peut s’agir de dépenses administratives pour lesquelles il est difficile de déterminer avec précision le montant imputable à une opération ou à un projet spécifique (les dépenses administratives et de personnel habituelles, telles que les frais de gestion, de recrutement, de comptabilité et de nettoyage, les frais de téléphone, d’eau et d’électricité, etc.) </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3"/>
                  </a:ext>
                </a:extLst>
              </a:tr>
              <a:tr h="801720">
                <a:tc>
                  <a:txBody>
                    <a:bodyPr/>
                    <a:lstStyle/>
                    <a:p>
                      <a:pPr>
                        <a:lnSpc>
                          <a:spcPct val="100000"/>
                        </a:lnSpc>
                      </a:pPr>
                      <a:r>
                        <a:rPr lang="fr-FR" sz="900" b="0" strike="noStrike" spc="-1">
                          <a:solidFill>
                            <a:srgbClr val="000000"/>
                          </a:solidFill>
                          <a:latin typeface="Calibri"/>
                        </a:rPr>
                        <a:t>Dépenses en nature</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Réel</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Les contributions en nature correspondent à de la </a:t>
                      </a:r>
                      <a:r>
                        <a:t/>
                      </a:r>
                      <a:br/>
                      <a:r>
                        <a:rPr lang="fr-FR" sz="800" b="0" strike="noStrike" spc="-1">
                          <a:solidFill>
                            <a:srgbClr val="000000"/>
                          </a:solidFill>
                          <a:latin typeface="Calibri"/>
                        </a:rPr>
                        <a:t>valorisation de travaux, biens et services mis à disposition par des tiers pour la réalisation de l’opération et qui n’ont fait l'objet d'aucun paiement du bénéficiaire attesté par des factures ou d'autres documents de valeur probante équivalente. </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4"/>
                  </a:ext>
                </a:extLst>
              </a:tr>
              <a:tr h="608760">
                <a:tc>
                  <a:txBody>
                    <a:bodyPr/>
                    <a:lstStyle/>
                    <a:p>
                      <a:pPr>
                        <a:lnSpc>
                          <a:spcPct val="100000"/>
                        </a:lnSpc>
                      </a:pPr>
                      <a:r>
                        <a:rPr lang="fr-FR" sz="900" b="0" strike="noStrike" spc="-1">
                          <a:solidFill>
                            <a:srgbClr val="000000"/>
                          </a:solidFill>
                          <a:latin typeface="Calibri"/>
                        </a:rPr>
                        <a:t>Frais de mission RUP et international</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Réel</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endParaRPr lang="fr-FR" sz="1800" b="0" strike="noStrike" spc="-1">
                        <a:latin typeface="Arial"/>
                      </a:endParaRPr>
                    </a:p>
                    <a:p>
                      <a:pPr algn="ctr">
                        <a:lnSpc>
                          <a:spcPct val="100000"/>
                        </a:lnSpc>
                      </a:pPr>
                      <a:r>
                        <a:rPr lang="fr-FR" sz="800" b="0" strike="noStrike" spc="-1">
                          <a:solidFill>
                            <a:srgbClr val="000000"/>
                          </a:solidFill>
                          <a:latin typeface="Calibri"/>
                        </a:rPr>
                        <a:t>Frais de déplacement, de restauration et d'hébergement</a:t>
                      </a:r>
                      <a:endParaRPr lang="fr-FR" sz="800" b="0" strike="noStrike" spc="-1">
                        <a:latin typeface="Arial"/>
                      </a:endParaRPr>
                    </a:p>
                    <a:p>
                      <a:pPr algn="ctr">
                        <a:lnSpc>
                          <a:spcPct val="100000"/>
                        </a:lnSpc>
                      </a:pPr>
                      <a:r>
                        <a:rPr lang="fr-FR" sz="800" b="0" strike="noStrike" spc="-1">
                          <a:solidFill>
                            <a:srgbClr val="000000"/>
                          </a:solidFill>
                          <a:latin typeface="Calibri"/>
                        </a:rPr>
                        <a:t>Seulement pour les billets d'avion vers/depuis les RUP, la corse et l’étranger pour les TA éligibles </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5"/>
                  </a:ext>
                </a:extLst>
              </a:tr>
            </a:tbl>
          </a:graphicData>
        </a:graphic>
      </p:graphicFrame>
      <p:pic>
        <p:nvPicPr>
          <p:cNvPr id="282" name="Image 12"/>
          <p:cNvPicPr/>
          <p:nvPr/>
        </p:nvPicPr>
        <p:blipFill>
          <a:blip r:embed="rId2"/>
          <a:srcRect l="29069" t="51884" r="63186" b="39876"/>
          <a:stretch/>
        </p:blipFill>
        <p:spPr>
          <a:xfrm>
            <a:off x="6039720" y="160200"/>
            <a:ext cx="1145160" cy="761040"/>
          </a:xfrm>
          <a:prstGeom prst="rect">
            <a:avLst/>
          </a:prstGeom>
          <a:ln>
            <a:noFill/>
          </a:ln>
        </p:spPr>
      </p:pic>
      <p:pic>
        <p:nvPicPr>
          <p:cNvPr id="283" name="Image 1"/>
          <p:cNvPicPr/>
          <p:nvPr/>
        </p:nvPicPr>
        <p:blipFill>
          <a:blip r:embed="rId3"/>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88"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89"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61C2F50-6887-4255-8E1B-A00D082F949E}" type="slidenum">
              <a:rPr lang="fr-FR" sz="989" b="0" strike="noStrike" spc="-1">
                <a:solidFill>
                  <a:srgbClr val="8B8B8B"/>
                </a:solidFill>
                <a:latin typeface="Calibri"/>
                <a:ea typeface="DejaVu Sans"/>
              </a:rPr>
              <a:t>2</a:t>
            </a:fld>
            <a:endParaRPr lang="fr-FR" sz="989" b="0" strike="noStrike" spc="-1">
              <a:latin typeface="Arial"/>
            </a:endParaRPr>
          </a:p>
        </p:txBody>
      </p:sp>
      <p:sp>
        <p:nvSpPr>
          <p:cNvPr id="90" name="CustomShape 4"/>
          <p:cNvSpPr/>
          <p:nvPr/>
        </p:nvSpPr>
        <p:spPr>
          <a:xfrm>
            <a:off x="356760" y="1139400"/>
            <a:ext cx="6881760" cy="69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a:solidFill>
                  <a:srgbClr val="000000"/>
                </a:solidFill>
                <a:uFillTx/>
                <a:latin typeface="Cambria"/>
                <a:ea typeface="DejaVu Sans"/>
              </a:rPr>
              <a:t>Création de la Demande de Subvention </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200" b="0" strike="noStrike" spc="-1">
                <a:solidFill>
                  <a:srgbClr val="000000"/>
                </a:solidFill>
                <a:latin typeface="Calibri"/>
                <a:ea typeface="DejaVu Sans"/>
              </a:rPr>
              <a:t>Elle s’effectue à partir de votre portail, en cliquant sur le </a:t>
            </a:r>
            <a:r>
              <a:rPr lang="fr-FR" sz="1200" b="1" u="sng" strike="noStrike" spc="-1">
                <a:solidFill>
                  <a:srgbClr val="000000"/>
                </a:solidFill>
                <a:uFillTx/>
                <a:latin typeface="Calibri"/>
                <a:ea typeface="DejaVu Sans"/>
              </a:rPr>
              <a:t>bouton</a:t>
            </a:r>
            <a:r>
              <a:rPr lang="fr-FR" sz="1200" b="1" strike="noStrike" spc="-1">
                <a:solidFill>
                  <a:srgbClr val="000000"/>
                </a:solidFill>
                <a:latin typeface="Calibri"/>
                <a:ea typeface="DejaVu Sans"/>
              </a:rPr>
              <a:t> </a:t>
            </a:r>
            <a:endParaRPr lang="fr-FR" sz="1200" b="0" strike="noStrike" spc="-1">
              <a:latin typeface="Arial"/>
            </a:endParaRPr>
          </a:p>
        </p:txBody>
      </p:sp>
      <p:sp>
        <p:nvSpPr>
          <p:cNvPr id="91" name="CustomShape 5"/>
          <p:cNvSpPr/>
          <p:nvPr/>
        </p:nvSpPr>
        <p:spPr>
          <a:xfrm>
            <a:off x="264600" y="7616880"/>
            <a:ext cx="7066440" cy="1626480"/>
          </a:xfrm>
          <a:prstGeom prst="rect">
            <a:avLst/>
          </a:prstGeom>
          <a:noFill/>
          <a:ln w="28440">
            <a:solidFill>
              <a:srgbClr val="FF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FF0000"/>
                </a:solidFill>
                <a:latin typeface="Calibri"/>
                <a:ea typeface="DejaVu Sans"/>
              </a:rPr>
              <a:t>              </a:t>
            </a:r>
            <a:endParaRPr lang="fr-FR" sz="1200" b="0" strike="noStrike" spc="-1">
              <a:latin typeface="Arial"/>
            </a:endParaRPr>
          </a:p>
          <a:p>
            <a:pPr algn="ctr">
              <a:lnSpc>
                <a:spcPct val="100000"/>
              </a:lnSpc>
            </a:pPr>
            <a:r>
              <a:rPr lang="fr-FR" sz="1200" b="1" strike="noStrike" spc="-1">
                <a:solidFill>
                  <a:srgbClr val="FF0000"/>
                </a:solidFill>
                <a:latin typeface="Calibri"/>
                <a:ea typeface="DejaVu Sans"/>
              </a:rPr>
              <a:t>               </a:t>
            </a:r>
            <a:r>
              <a:rPr lang="fr-FR" sz="1100" b="1" strike="noStrike" spc="-1">
                <a:solidFill>
                  <a:srgbClr val="FF0000"/>
                </a:solidFill>
                <a:latin typeface="Calibri"/>
                <a:ea typeface="DejaVu Sans"/>
              </a:rPr>
              <a:t>Avant de continuer le dépôt de votre dossier, assurez-vous d'avoir choisi la bonne localisation de l’opération.</a:t>
            </a:r>
            <a:endParaRPr lang="fr-FR" sz="1100" b="0" strike="noStrike" spc="-1">
              <a:latin typeface="Arial"/>
            </a:endParaRPr>
          </a:p>
          <a:p>
            <a:pPr algn="ctr">
              <a:lnSpc>
                <a:spcPct val="100000"/>
              </a:lnSpc>
            </a:pPr>
            <a:r>
              <a:rPr lang="fr-FR" sz="1100" b="1" strike="noStrike" spc="-1">
                <a:solidFill>
                  <a:srgbClr val="FF0000"/>
                </a:solidFill>
                <a:latin typeface="Calibri"/>
                <a:ea typeface="DejaVu Sans"/>
              </a:rPr>
              <a:t>Vous allez choisir la codification, il s'agit du dispositif sur lequel vous souhaitez faire une demande de subvention. </a:t>
            </a:r>
            <a:endParaRPr lang="fr-FR" sz="1100" b="0" strike="noStrike" spc="-1">
              <a:latin typeface="Arial"/>
            </a:endParaRPr>
          </a:p>
          <a:p>
            <a:pPr algn="ctr">
              <a:lnSpc>
                <a:spcPct val="100000"/>
              </a:lnSpc>
            </a:pPr>
            <a:r>
              <a:rPr lang="fr-FR" sz="1100" b="1" strike="noStrike" spc="-1">
                <a:solidFill>
                  <a:srgbClr val="FF0000"/>
                </a:solidFill>
                <a:latin typeface="Calibri"/>
                <a:ea typeface="DejaVu Sans"/>
              </a:rPr>
              <a:t>Vérifiez à l’aide de l’’annexe 1 du présent document que vous avez sélectionné le bon territoire et la bonne codification.</a:t>
            </a:r>
            <a:endParaRPr lang="fr-FR" sz="1100" b="0" strike="noStrike" spc="-1">
              <a:latin typeface="Arial"/>
            </a:endParaRPr>
          </a:p>
          <a:p>
            <a:pPr algn="ctr">
              <a:lnSpc>
                <a:spcPct val="100000"/>
              </a:lnSpc>
            </a:pPr>
            <a:r>
              <a:rPr lang="fr-FR" sz="1100" b="1" strike="noStrike" spc="-1">
                <a:solidFill>
                  <a:srgbClr val="FF0000"/>
                </a:solidFill>
                <a:latin typeface="Calibri"/>
                <a:ea typeface="DejaVu Sans"/>
              </a:rPr>
              <a:t> </a:t>
            </a:r>
            <a:endParaRPr lang="fr-FR" sz="1100" b="0" strike="noStrike" spc="-1">
              <a:latin typeface="Arial"/>
            </a:endParaRPr>
          </a:p>
          <a:p>
            <a:pPr algn="ctr">
              <a:lnSpc>
                <a:spcPct val="100000"/>
              </a:lnSpc>
            </a:pPr>
            <a:r>
              <a:rPr lang="fr-FR" sz="1100" b="1" strike="noStrike" spc="-1">
                <a:solidFill>
                  <a:srgbClr val="FF0000"/>
                </a:solidFill>
                <a:latin typeface="Calibri"/>
                <a:ea typeface="DejaVu Sans"/>
              </a:rPr>
              <a:t>N’hésitez pas à prendre contact avec le service instructeur avant la validation de votre demande de subvention.</a:t>
            </a:r>
            <a:endParaRPr lang="fr-FR" sz="1100" b="0" strike="noStrike" spc="-1">
              <a:latin typeface="Arial"/>
            </a:endParaRPr>
          </a:p>
          <a:p>
            <a:pPr algn="ctr">
              <a:lnSpc>
                <a:spcPct val="100000"/>
              </a:lnSpc>
            </a:pPr>
            <a:r>
              <a:rPr lang="fr-FR" sz="1100" b="1" strike="noStrike" spc="-1">
                <a:solidFill>
                  <a:srgbClr val="FF0000"/>
                </a:solidFill>
                <a:latin typeface="Calibri"/>
                <a:ea typeface="DejaVu Sans"/>
              </a:rPr>
              <a:t>Pour les dispositifs innovations d'ampleur national, merci de déposer votre demande sur le portail Bretagne.</a:t>
            </a:r>
            <a:endParaRPr lang="fr-FR" sz="1100" b="0" strike="noStrike" spc="-1">
              <a:latin typeface="Arial"/>
            </a:endParaRPr>
          </a:p>
          <a:p>
            <a:pPr algn="ctr">
              <a:lnSpc>
                <a:spcPct val="100000"/>
              </a:lnSpc>
            </a:pPr>
            <a:endParaRPr lang="fr-FR" sz="1100" b="0" strike="noStrike" spc="-1">
              <a:latin typeface="Arial"/>
            </a:endParaRPr>
          </a:p>
        </p:txBody>
      </p:sp>
      <p:pic>
        <p:nvPicPr>
          <p:cNvPr id="92" name="Image 14"/>
          <p:cNvPicPr/>
          <p:nvPr/>
        </p:nvPicPr>
        <p:blipFill>
          <a:blip r:embed="rId2"/>
          <a:stretch/>
        </p:blipFill>
        <p:spPr>
          <a:xfrm>
            <a:off x="3004560" y="6330960"/>
            <a:ext cx="1248120" cy="1225080"/>
          </a:xfrm>
          <a:prstGeom prst="rect">
            <a:avLst/>
          </a:prstGeom>
          <a:ln>
            <a:noFill/>
          </a:ln>
        </p:spPr>
      </p:pic>
      <p:pic>
        <p:nvPicPr>
          <p:cNvPr id="93" name="Image 3"/>
          <p:cNvPicPr/>
          <p:nvPr/>
        </p:nvPicPr>
        <p:blipFill>
          <a:blip r:embed="rId3"/>
          <a:stretch/>
        </p:blipFill>
        <p:spPr>
          <a:xfrm>
            <a:off x="536400" y="2153880"/>
            <a:ext cx="6702120" cy="3691440"/>
          </a:xfrm>
          <a:prstGeom prst="rect">
            <a:avLst/>
          </a:prstGeom>
          <a:ln>
            <a:noFill/>
          </a:ln>
        </p:spPr>
      </p:pic>
      <p:sp>
        <p:nvSpPr>
          <p:cNvPr id="94" name="CustomShape 6"/>
          <p:cNvSpPr/>
          <p:nvPr/>
        </p:nvSpPr>
        <p:spPr>
          <a:xfrm>
            <a:off x="4965480" y="3774600"/>
            <a:ext cx="2184120" cy="1115280"/>
          </a:xfrm>
          <a:prstGeom prst="ellipse">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95" name="CustomShape 7"/>
          <p:cNvSpPr/>
          <p:nvPr/>
        </p:nvSpPr>
        <p:spPr>
          <a:xfrm>
            <a:off x="4168080" y="1678320"/>
            <a:ext cx="1888920" cy="2095200"/>
          </a:xfrm>
          <a:custGeom>
            <a:avLst/>
            <a:gdLst/>
            <a:ahLst/>
            <a:cxnLst/>
            <a:rect l="l" t="t" r="r" b="b"/>
            <a:pathLst>
              <a:path w="21600" h="21600">
                <a:moveTo>
                  <a:pt x="0" y="0"/>
                </a:moveTo>
                <a:lnTo>
                  <a:pt x="21600" y="21600"/>
                </a:lnTo>
              </a:path>
            </a:pathLst>
          </a:custGeom>
          <a:noFill/>
          <a:ln w="38160">
            <a:solidFill>
              <a:srgbClr val="FF0000"/>
            </a:solidFill>
            <a:round/>
            <a:tailEnd type="triangle" w="med" len="med"/>
          </a:ln>
        </p:spPr>
        <p:style>
          <a:lnRef idx="1">
            <a:schemeClr val="accent1"/>
          </a:lnRef>
          <a:fillRef idx="0">
            <a:schemeClr val="accent1"/>
          </a:fillRef>
          <a:effectRef idx="0">
            <a:schemeClr val="accent1"/>
          </a:effectRef>
          <a:fontRef idx="minor"/>
        </p:style>
      </p:sp>
      <p:pic>
        <p:nvPicPr>
          <p:cNvPr id="96" name="Image 17"/>
          <p:cNvPicPr/>
          <p:nvPr/>
        </p:nvPicPr>
        <p:blipFill>
          <a:blip r:embed="rId4"/>
          <a:srcRect l="29069" t="51884" r="63186" b="39876"/>
          <a:stretch/>
        </p:blipFill>
        <p:spPr>
          <a:xfrm>
            <a:off x="6039720" y="160200"/>
            <a:ext cx="1145160" cy="761040"/>
          </a:xfrm>
          <a:prstGeom prst="rect">
            <a:avLst/>
          </a:prstGeom>
          <a:ln>
            <a:noFill/>
          </a:ln>
        </p:spPr>
      </p:pic>
      <p:pic>
        <p:nvPicPr>
          <p:cNvPr id="97" name="Image 1"/>
          <p:cNvPicPr/>
          <p:nvPr/>
        </p:nvPicPr>
        <p:blipFill>
          <a:blip r:embed="rId5"/>
          <a:stretch/>
        </p:blipFill>
        <p:spPr>
          <a:xfrm>
            <a:off x="402480" y="144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8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28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6728183-4BDA-4880-A45B-0DE06B9DA349}" type="slidenum">
              <a:rPr lang="fr-FR" sz="989" b="0" strike="noStrike" spc="-1">
                <a:solidFill>
                  <a:srgbClr val="8B8B8B"/>
                </a:solidFill>
                <a:latin typeface="Calibri"/>
                <a:ea typeface="DejaVu Sans"/>
              </a:rPr>
              <a:t>20</a:t>
            </a:fld>
            <a:endParaRPr lang="fr-FR" sz="989" b="0" strike="noStrike" spc="-1">
              <a:latin typeface="Arial"/>
            </a:endParaRPr>
          </a:p>
        </p:txBody>
      </p:sp>
      <p:graphicFrame>
        <p:nvGraphicFramePr>
          <p:cNvPr id="287" name="Table 4"/>
          <p:cNvGraphicFramePr/>
          <p:nvPr/>
        </p:nvGraphicFramePr>
        <p:xfrm>
          <a:off x="356760" y="1514160"/>
          <a:ext cx="6882480" cy="5685000"/>
        </p:xfrm>
        <a:graphic>
          <a:graphicData uri="http://schemas.openxmlformats.org/drawingml/2006/table">
            <a:tbl>
              <a:tblPr/>
              <a:tblGrid>
                <a:gridCol w="2500920">
                  <a:extLst>
                    <a:ext uri="{9D8B030D-6E8A-4147-A177-3AD203B41FA5}">
                      <a16:colId xmlns:a16="http://schemas.microsoft.com/office/drawing/2014/main" val="20000"/>
                    </a:ext>
                  </a:extLst>
                </a:gridCol>
                <a:gridCol w="1334880">
                  <a:extLst>
                    <a:ext uri="{9D8B030D-6E8A-4147-A177-3AD203B41FA5}">
                      <a16:colId xmlns:a16="http://schemas.microsoft.com/office/drawing/2014/main" val="20001"/>
                    </a:ext>
                  </a:extLst>
                </a:gridCol>
                <a:gridCol w="3046680">
                  <a:extLst>
                    <a:ext uri="{9D8B030D-6E8A-4147-A177-3AD203B41FA5}">
                      <a16:colId xmlns:a16="http://schemas.microsoft.com/office/drawing/2014/main" val="20002"/>
                    </a:ext>
                  </a:extLst>
                </a:gridCol>
              </a:tblGrid>
              <a:tr h="1920960">
                <a:tc>
                  <a:txBody>
                    <a:bodyPr/>
                    <a:lstStyle/>
                    <a:p>
                      <a:pPr>
                        <a:lnSpc>
                          <a:spcPct val="100000"/>
                        </a:lnSpc>
                      </a:pPr>
                      <a:r>
                        <a:rPr lang="fr-FR" sz="900" b="0" strike="noStrike" spc="-1">
                          <a:solidFill>
                            <a:srgbClr val="000000"/>
                          </a:solidFill>
                          <a:latin typeface="Calibri"/>
                        </a:rPr>
                        <a:t>Frais de mission</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Taux forfaitaire</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Frais de déplacement, de restauration et d'hébergement pour les types d’action suivants : </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Recherche et innovation (OS 1.1, 1.6, 2.1, 2.2),</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Partenariat scientifiques-pêcheurs (OS 1.1),</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Opérations de protection et opérations de lutte contre les déchets issus de la pêche et de l’aquaculture (OS 1.6), </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Actions collective (hors GDS) (OS 1.1, 2.1 et 2.2),</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Connaissances du milieu marin, surveillance maritime et coopération garde-côtes (OS 4.1).</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GDS (OS 2.1)</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Collecte de données" (OS 1.4 ) </a:t>
                      </a:r>
                      <a:endParaRPr lang="fr-FR" sz="800" b="0" strike="noStrike" spc="-1">
                        <a:latin typeface="Arial"/>
                      </a:endParaRPr>
                    </a:p>
                    <a:p>
                      <a:pPr marL="171360" indent="-170280">
                        <a:lnSpc>
                          <a:spcPct val="100000"/>
                        </a:lnSpc>
                        <a:buClr>
                          <a:srgbClr val="000000"/>
                        </a:buClr>
                        <a:buFont typeface="Wingdings" charset="2"/>
                        <a:buChar char=""/>
                      </a:pPr>
                      <a:r>
                        <a:rPr lang="fr-FR" sz="800" b="0" strike="noStrike" spc="-1">
                          <a:solidFill>
                            <a:srgbClr val="000000"/>
                          </a:solidFill>
                          <a:latin typeface="Calibri"/>
                        </a:rPr>
                        <a:t>PPC  (OS 2.2)</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0"/>
                  </a:ext>
                </a:extLst>
              </a:tr>
              <a:tr h="676080">
                <a:tc>
                  <a:txBody>
                    <a:bodyPr/>
                    <a:lstStyle/>
                    <a:p>
                      <a:pPr>
                        <a:lnSpc>
                          <a:spcPct val="100000"/>
                        </a:lnSpc>
                      </a:pPr>
                      <a:r>
                        <a:rPr lang="fr-FR" sz="900" b="0" strike="noStrike" spc="-1">
                          <a:solidFill>
                            <a:srgbClr val="000000"/>
                          </a:solidFill>
                          <a:latin typeface="Calibri"/>
                        </a:rPr>
                        <a:t>Frais de mission (hors taux forfaitaire)</a:t>
                      </a: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Coût unitaire</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endParaRPr lang="fr-FR" sz="1800" b="0" strike="noStrike" spc="-1">
                        <a:latin typeface="Arial"/>
                      </a:endParaRPr>
                    </a:p>
                    <a:p>
                      <a:pPr algn="ctr">
                        <a:lnSpc>
                          <a:spcPct val="100000"/>
                        </a:lnSpc>
                      </a:pPr>
                      <a:r>
                        <a:rPr lang="fr-FR" sz="800" b="0" strike="noStrike" spc="-1">
                          <a:solidFill>
                            <a:srgbClr val="000000"/>
                          </a:solidFill>
                          <a:latin typeface="Calibri"/>
                        </a:rPr>
                        <a:t>Frais de déplacement, de restauration et d'hébergement des bénéficiaires pour les TA non-éligibles au taux forfaitaire</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1"/>
                  </a:ext>
                </a:extLst>
              </a:tr>
              <a:tr h="811440">
                <a:tc>
                  <a:txBody>
                    <a:bodyPr/>
                    <a:lstStyle/>
                    <a:p>
                      <a:pPr>
                        <a:lnSpc>
                          <a:spcPct val="100000"/>
                        </a:lnSpc>
                      </a:pPr>
                      <a:r>
                        <a:rPr lang="fr-FR" sz="900" b="0" strike="noStrike" spc="-1">
                          <a:solidFill>
                            <a:srgbClr val="000000"/>
                          </a:solidFill>
                          <a:latin typeface="Calibri"/>
                        </a:rPr>
                        <a:t>Frais de fonctionnement et d'animation des GALPA</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Taux forfaitaire</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endParaRPr lang="fr-FR" sz="1800" b="0" strike="noStrike" spc="-1">
                        <a:latin typeface="Arial"/>
                      </a:endParaRPr>
                    </a:p>
                    <a:p>
                      <a:pPr algn="ctr">
                        <a:lnSpc>
                          <a:spcPct val="100000"/>
                        </a:lnSpc>
                      </a:pPr>
                      <a:r>
                        <a:rPr lang="fr-FR" sz="800" b="0" strike="noStrike" spc="-1">
                          <a:solidFill>
                            <a:srgbClr val="000000"/>
                          </a:solidFill>
                          <a:latin typeface="Calibri"/>
                        </a:rPr>
                        <a:t>Frais de fonctionnement et d'animation des animateurs des GALPA, notamment frais d'études à inclure dans 25% et frais de déplacement des animateurs pour le TA "animation" de l'OS 3.1</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2"/>
                  </a:ext>
                </a:extLst>
              </a:tr>
              <a:tr h="1081800">
                <a:tc>
                  <a:txBody>
                    <a:bodyPr/>
                    <a:lstStyle/>
                    <a:p>
                      <a:pPr>
                        <a:lnSpc>
                          <a:spcPct val="100000"/>
                        </a:lnSpc>
                      </a:pPr>
                      <a:r>
                        <a:rPr lang="fr-FR" sz="900" b="0" strike="noStrike" spc="-1">
                          <a:solidFill>
                            <a:srgbClr val="000000"/>
                          </a:solidFill>
                          <a:latin typeface="Calibri"/>
                        </a:rPr>
                        <a:t>Compensation des surcoûts </a:t>
                      </a: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Coût unitaire</a:t>
                      </a: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endParaRPr lang="fr-FR" sz="1800" b="0" strike="noStrike" spc="-1">
                        <a:latin typeface="Arial"/>
                      </a:endParaRPr>
                    </a:p>
                    <a:p>
                      <a:pPr algn="ctr">
                        <a:lnSpc>
                          <a:spcPct val="100000"/>
                        </a:lnSpc>
                      </a:pPr>
                      <a:r>
                        <a:rPr lang="fr-FR" sz="800" b="0" strike="noStrike" spc="-1">
                          <a:solidFill>
                            <a:srgbClr val="000000"/>
                          </a:solidFill>
                          <a:latin typeface="Calibri"/>
                        </a:rPr>
                        <a:t>Compensation des surcoûts que subissent les opérateurs lors de la pêche, de l’élevage, de la transformation et de la commercialisation de certains produits de la pêche et de l’aquaculture provenant des régions ultrapériphériques (OS 1.5)</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3"/>
                  </a:ext>
                </a:extLst>
              </a:tr>
              <a:tr h="206280">
                <a:tc>
                  <a:txBody>
                    <a:bodyPr/>
                    <a:lstStyle/>
                    <a:p>
                      <a:pPr>
                        <a:lnSpc>
                          <a:spcPct val="100000"/>
                        </a:lnSpc>
                      </a:pPr>
                      <a:r>
                        <a:rPr lang="fr-FR" sz="900" b="0" strike="noStrike" spc="-1">
                          <a:solidFill>
                            <a:srgbClr val="000000"/>
                          </a:solidFill>
                          <a:latin typeface="Calibri"/>
                        </a:rPr>
                        <a:t>Arrêt temporaire et arrêt définitif</a:t>
                      </a: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Montant forfaitaire</a:t>
                      </a: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Arrêt temporaire et arrêt définitif (OS 1.4) </a:t>
                      </a: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4"/>
                  </a:ext>
                </a:extLst>
              </a:tr>
              <a:tr h="320760">
                <a:tc>
                  <a:txBody>
                    <a:bodyPr/>
                    <a:lstStyle/>
                    <a:p>
                      <a:pPr>
                        <a:lnSpc>
                          <a:spcPct val="100000"/>
                        </a:lnSpc>
                      </a:pPr>
                      <a:r>
                        <a:rPr lang="fr-FR" sz="900" b="0" strike="noStrike" spc="-1">
                          <a:solidFill>
                            <a:srgbClr val="000000"/>
                          </a:solidFill>
                          <a:latin typeface="Calibri"/>
                        </a:rPr>
                        <a:t>Prévention des risques et gestion de crise (OS 2.1) + OS 2.2</a:t>
                      </a: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Montant forfaitaire </a:t>
                      </a: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 Prévention des risques et gestion de crise (OS 2.1) + OS 2.2</a:t>
                      </a: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5"/>
                  </a:ext>
                </a:extLst>
              </a:tr>
              <a:tr h="448920">
                <a:tc>
                  <a:txBody>
                    <a:bodyPr/>
                    <a:lstStyle/>
                    <a:p>
                      <a:pPr>
                        <a:lnSpc>
                          <a:spcPct val="100000"/>
                        </a:lnSpc>
                      </a:pPr>
                      <a:r>
                        <a:rPr lang="fr-FR" sz="900" b="0" strike="noStrike" spc="-1">
                          <a:solidFill>
                            <a:srgbClr val="000000"/>
                          </a:solidFill>
                          <a:latin typeface="Calibri"/>
                        </a:rPr>
                        <a:t>Prévention des risques et gestion de crise (OS 2.1) + OS 2.2</a:t>
                      </a:r>
                      <a:endParaRPr lang="fr-FR" sz="900" b="0" strike="noStrike" spc="-1">
                        <a:latin typeface="Arial"/>
                      </a:endParaRPr>
                    </a:p>
                    <a:p>
                      <a:pPr>
                        <a:lnSpc>
                          <a:spcPct val="100000"/>
                        </a:lnSpc>
                      </a:pPr>
                      <a:endParaRPr lang="fr-FR" sz="9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coût unitaire</a:t>
                      </a:r>
                      <a:endParaRPr lang="fr-FR" sz="800" b="0" strike="noStrike" spc="-1">
                        <a:latin typeface="Arial"/>
                      </a:endParaRPr>
                    </a:p>
                    <a:p>
                      <a:pPr algn="ctr">
                        <a:lnSpc>
                          <a:spcPct val="100000"/>
                        </a:lnSpc>
                      </a:pP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tc>
                  <a:txBody>
                    <a:bodyPr/>
                    <a:lstStyle/>
                    <a:p>
                      <a:pPr algn="ctr">
                        <a:lnSpc>
                          <a:spcPct val="100000"/>
                        </a:lnSpc>
                      </a:pPr>
                      <a:r>
                        <a:rPr lang="fr-FR" sz="800" b="0" strike="noStrike" spc="-1">
                          <a:solidFill>
                            <a:srgbClr val="000000"/>
                          </a:solidFill>
                          <a:latin typeface="Calibri"/>
                        </a:rPr>
                        <a:t>Prévention des risques et gestion de crise (OS 2.1) + OS 2.2</a:t>
                      </a:r>
                      <a:endParaRPr lang="fr-FR" sz="8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E9EFF7"/>
                    </a:solidFill>
                  </a:tcPr>
                </a:tc>
                <a:extLst>
                  <a:ext uri="{0D108BD9-81ED-4DB2-BD59-A6C34878D82A}">
                    <a16:rowId xmlns:a16="http://schemas.microsoft.com/office/drawing/2014/main" val="10006"/>
                  </a:ext>
                </a:extLst>
              </a:tr>
            </a:tbl>
          </a:graphicData>
        </a:graphic>
      </p:graphicFrame>
      <p:pic>
        <p:nvPicPr>
          <p:cNvPr id="288" name="Image 12"/>
          <p:cNvPicPr/>
          <p:nvPr/>
        </p:nvPicPr>
        <p:blipFill>
          <a:blip r:embed="rId2"/>
          <a:srcRect l="29069" t="51884" r="63186" b="39876"/>
          <a:stretch/>
        </p:blipFill>
        <p:spPr>
          <a:xfrm>
            <a:off x="6039720" y="160200"/>
            <a:ext cx="1145160" cy="761040"/>
          </a:xfrm>
          <a:prstGeom prst="rect">
            <a:avLst/>
          </a:prstGeom>
          <a:ln>
            <a:noFill/>
          </a:ln>
        </p:spPr>
      </p:pic>
      <p:pic>
        <p:nvPicPr>
          <p:cNvPr id="289" name="Image 1"/>
          <p:cNvPicPr/>
          <p:nvPr/>
        </p:nvPicPr>
        <p:blipFill>
          <a:blip r:embed="rId3"/>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99"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100"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8EE7125-01BE-490B-A5C2-98335102F2C8}" type="slidenum">
              <a:rPr lang="fr-FR" sz="989" b="0" strike="noStrike" spc="-1">
                <a:solidFill>
                  <a:srgbClr val="8B8B8B"/>
                </a:solidFill>
                <a:latin typeface="Calibri"/>
                <a:ea typeface="DejaVu Sans"/>
              </a:rPr>
              <a:t>3</a:t>
            </a:fld>
            <a:endParaRPr lang="fr-FR" sz="989" b="0" strike="noStrike" spc="-1">
              <a:latin typeface="Arial"/>
            </a:endParaRPr>
          </a:p>
        </p:txBody>
      </p:sp>
      <p:pic>
        <p:nvPicPr>
          <p:cNvPr id="101" name="Image 20"/>
          <p:cNvPicPr/>
          <p:nvPr/>
        </p:nvPicPr>
        <p:blipFill>
          <a:blip r:embed="rId2"/>
          <a:stretch/>
        </p:blipFill>
        <p:spPr>
          <a:xfrm>
            <a:off x="309600" y="7648920"/>
            <a:ext cx="6898320" cy="749160"/>
          </a:xfrm>
          <a:prstGeom prst="rect">
            <a:avLst/>
          </a:prstGeom>
          <a:ln>
            <a:noFill/>
          </a:ln>
        </p:spPr>
      </p:pic>
      <p:sp>
        <p:nvSpPr>
          <p:cNvPr id="102" name="CustomShape 4"/>
          <p:cNvSpPr/>
          <p:nvPr/>
        </p:nvSpPr>
        <p:spPr>
          <a:xfrm>
            <a:off x="286560" y="6957000"/>
            <a:ext cx="674460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La saisie de la demande de subvention se déroule ensuite au long de 7 étapes de navigation matérialisées dans le bandeau en haut de l’écran :</a:t>
            </a:r>
            <a:endParaRPr lang="fr-FR" sz="1200" b="0" strike="noStrike" spc="-1">
              <a:latin typeface="Arial"/>
            </a:endParaRPr>
          </a:p>
        </p:txBody>
      </p:sp>
      <p:sp>
        <p:nvSpPr>
          <p:cNvPr id="103" name="CustomShape 5"/>
          <p:cNvSpPr/>
          <p:nvPr/>
        </p:nvSpPr>
        <p:spPr>
          <a:xfrm>
            <a:off x="286560" y="1309680"/>
            <a:ext cx="6752160" cy="22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Vous accédez au 1er écran de la demande de Subvention, dans lequel vous complèterez la partie </a:t>
            </a:r>
            <a:r>
              <a:rPr lang="fr-FR" sz="1200" b="1" strike="noStrike" spc="-1">
                <a:solidFill>
                  <a:srgbClr val="000000"/>
                </a:solidFill>
                <a:latin typeface="Calibri"/>
                <a:ea typeface="DejaVu Sans"/>
              </a:rPr>
              <a:t>Contexte de la Demande</a:t>
            </a:r>
            <a:r>
              <a:rPr lang="fr-FR" sz="1200" b="0" strike="noStrike" spc="-1">
                <a:solidFill>
                  <a:srgbClr val="000000"/>
                </a:solidFill>
                <a:latin typeface="Calibri"/>
                <a:ea typeface="DejaVu Sans"/>
              </a:rPr>
              <a:t>, à savoir :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Wingdings" charset="2"/>
              <a:buChar char=""/>
            </a:pPr>
            <a:r>
              <a:rPr lang="fr-FR" sz="1200" b="0" strike="noStrike" spc="-1">
                <a:solidFill>
                  <a:srgbClr val="000000"/>
                </a:solidFill>
                <a:latin typeface="Calibri"/>
                <a:ea typeface="DejaVu Sans"/>
              </a:rPr>
              <a:t>« </a:t>
            </a:r>
            <a:r>
              <a:rPr lang="fr-FR" sz="1200" b="1" i="1" strike="noStrike" spc="-1">
                <a:solidFill>
                  <a:srgbClr val="000000"/>
                </a:solidFill>
                <a:latin typeface="Calibri"/>
                <a:ea typeface="DejaVu Sans"/>
              </a:rPr>
              <a:t>Territoire</a:t>
            </a:r>
            <a:r>
              <a:rPr lang="fr-FR" sz="1200" b="0" strike="noStrike" spc="-1">
                <a:solidFill>
                  <a:srgbClr val="000000"/>
                </a:solidFill>
                <a:latin typeface="Calibri"/>
                <a:ea typeface="DejaVu Sans"/>
              </a:rPr>
              <a:t> », sélectionnez GUYANE </a:t>
            </a:r>
            <a:endParaRPr lang="fr-FR" sz="1200" b="0" strike="noStrike" spc="-1">
              <a:latin typeface="Arial"/>
            </a:endParaRPr>
          </a:p>
          <a:p>
            <a:pPr marL="171360" indent="-170280">
              <a:lnSpc>
                <a:spcPct val="100000"/>
              </a:lnSpc>
              <a:buClr>
                <a:srgbClr val="000000"/>
              </a:buClr>
              <a:buFont typeface="Wingdings" charset="2"/>
              <a:buChar char=""/>
            </a:pPr>
            <a:r>
              <a:rPr lang="fr-FR" sz="1200" b="0" strike="noStrike" spc="-1">
                <a:solidFill>
                  <a:srgbClr val="000000"/>
                </a:solidFill>
                <a:latin typeface="Calibri"/>
                <a:ea typeface="DejaVu Sans"/>
              </a:rPr>
              <a:t>« </a:t>
            </a:r>
            <a:r>
              <a:rPr lang="fr-FR" sz="1200" b="1" i="1" strike="noStrike" spc="-1">
                <a:solidFill>
                  <a:srgbClr val="000000"/>
                </a:solidFill>
                <a:latin typeface="Calibri"/>
                <a:ea typeface="DejaVu Sans"/>
              </a:rPr>
              <a:t>Programme</a:t>
            </a:r>
            <a:r>
              <a:rPr lang="fr-FR" sz="1200" b="0" strike="noStrike" spc="-1">
                <a:solidFill>
                  <a:srgbClr val="000000"/>
                </a:solidFill>
                <a:latin typeface="Calibri"/>
                <a:ea typeface="DejaVu Sans"/>
              </a:rPr>
              <a:t> », sélectionnez ‘Programme Opérationnel FEAMPA GUYANE 2021-2027’, </a:t>
            </a:r>
            <a:endParaRPr lang="fr-FR" sz="1200" b="0" strike="noStrike" spc="-1">
              <a:latin typeface="Arial"/>
            </a:endParaRPr>
          </a:p>
          <a:p>
            <a:pPr marL="171360" indent="-170280">
              <a:lnSpc>
                <a:spcPct val="100000"/>
              </a:lnSpc>
              <a:buClr>
                <a:srgbClr val="000000"/>
              </a:buClr>
              <a:buFont typeface="Wingdings" charset="2"/>
              <a:buChar char=""/>
            </a:pPr>
            <a:r>
              <a:rPr lang="fr-FR" sz="1200" b="0" strike="noStrike" spc="-1">
                <a:solidFill>
                  <a:srgbClr val="000000"/>
                </a:solidFill>
                <a:latin typeface="Calibri"/>
                <a:ea typeface="DejaVu Sans"/>
              </a:rPr>
              <a:t>« </a:t>
            </a:r>
            <a:r>
              <a:rPr lang="fr-FR" sz="1200" b="1" i="1" strike="noStrike" spc="-1">
                <a:solidFill>
                  <a:srgbClr val="000000"/>
                </a:solidFill>
                <a:latin typeface="Calibri"/>
                <a:ea typeface="DejaVu Sans"/>
              </a:rPr>
              <a:t>Codification</a:t>
            </a:r>
            <a:r>
              <a:rPr lang="fr-FR" sz="1200" b="0" strike="noStrike" spc="-1">
                <a:solidFill>
                  <a:srgbClr val="000000"/>
                </a:solidFill>
                <a:latin typeface="Calibri"/>
                <a:ea typeface="DejaVu Sans"/>
              </a:rPr>
              <a:t> », choisissez la codification qui vous semble la plus proche possible de votre projet, tout en sachant :   - que l’instructeur en charge de votre dossier reviendra vers vous afin d’affiner ce choix et 	     d’éventuels autres points à préciser,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 et qu’il faut obligatoirement descendre jusqu’au 3ème niveau de la codification (axe, 	 	     objectif spécifique, type d’action).</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a:t>
            </a:r>
            <a:endParaRPr lang="fr-FR" sz="1200" b="0" strike="noStrike" spc="-1">
              <a:latin typeface="Arial"/>
            </a:endParaRPr>
          </a:p>
          <a:p>
            <a:pPr>
              <a:lnSpc>
                <a:spcPct val="100000"/>
              </a:lnSpc>
            </a:pPr>
            <a:r>
              <a:rPr lang="fr-FR" sz="1200" b="0" i="1" strike="noStrike" spc="-1">
                <a:solidFill>
                  <a:srgbClr val="000000"/>
                </a:solidFill>
                <a:latin typeface="Calibri"/>
                <a:ea typeface="DejaVu Sans"/>
              </a:rPr>
              <a:t>Pour plus d’information, se référer à l’annexe 1 du présent document. </a:t>
            </a:r>
            <a:endParaRPr lang="fr-FR" sz="1200" b="0" strike="noStrike" spc="-1">
              <a:latin typeface="Arial"/>
            </a:endParaRPr>
          </a:p>
        </p:txBody>
      </p:sp>
      <p:pic>
        <p:nvPicPr>
          <p:cNvPr id="104" name="Image 12"/>
          <p:cNvPicPr/>
          <p:nvPr/>
        </p:nvPicPr>
        <p:blipFill>
          <a:blip r:embed="rId3"/>
          <a:srcRect l="29069" t="51884" r="63186" b="39876"/>
          <a:stretch/>
        </p:blipFill>
        <p:spPr>
          <a:xfrm>
            <a:off x="6039720" y="160200"/>
            <a:ext cx="1145160" cy="761040"/>
          </a:xfrm>
          <a:prstGeom prst="rect">
            <a:avLst/>
          </a:prstGeom>
          <a:ln>
            <a:noFill/>
          </a:ln>
        </p:spPr>
      </p:pic>
      <p:pic>
        <p:nvPicPr>
          <p:cNvPr id="105" name="Image 1"/>
          <p:cNvPicPr/>
          <p:nvPr/>
        </p:nvPicPr>
        <p:blipFill>
          <a:blip r:embed="rId4"/>
          <a:stretch/>
        </p:blipFill>
        <p:spPr>
          <a:xfrm>
            <a:off x="360000" y="159120"/>
            <a:ext cx="1181160" cy="907200"/>
          </a:xfrm>
          <a:prstGeom prst="rect">
            <a:avLst/>
          </a:prstGeom>
          <a:ln w="9360">
            <a:noFill/>
          </a:ln>
        </p:spPr>
      </p:pic>
      <p:sp>
        <p:nvSpPr>
          <p:cNvPr id="106" name="CustomShape 6"/>
          <p:cNvSpPr/>
          <p:nvPr/>
        </p:nvSpPr>
        <p:spPr>
          <a:xfrm>
            <a:off x="360000" y="3672000"/>
            <a:ext cx="6983640" cy="293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Demande de subvention</a:t>
            </a:r>
          </a:p>
          <a:p>
            <a:pPr>
              <a:lnSpc>
                <a:spcPct val="100000"/>
              </a:lnSpc>
            </a:pPr>
            <a:endParaRPr lang="fr-FR" sz="1100" b="0" strike="noStrike" spc="-1">
              <a:latin typeface="Arial"/>
            </a:endParaRPr>
          </a:p>
          <a:p>
            <a:pPr>
              <a:lnSpc>
                <a:spcPct val="100000"/>
              </a:lnSpc>
            </a:pPr>
            <a:r>
              <a:rPr lang="fr-FR" sz="1100" b="0" strike="noStrike" spc="-1">
                <a:latin typeface="Arial"/>
              </a:rPr>
              <a:t>Contexte de la demande</a:t>
            </a:r>
          </a:p>
          <a:p>
            <a:pPr>
              <a:lnSpc>
                <a:spcPct val="100000"/>
              </a:lnSpc>
            </a:pPr>
            <a:endParaRPr lang="fr-FR" sz="1100" b="0" strike="noStrike" spc="-1">
              <a:latin typeface="Arial"/>
            </a:endParaRPr>
          </a:p>
          <a:p>
            <a:pPr>
              <a:lnSpc>
                <a:spcPct val="100000"/>
              </a:lnSpc>
            </a:pPr>
            <a:r>
              <a:rPr lang="fr-FR" sz="1100" b="0" strike="noStrike" spc="-1">
                <a:latin typeface="Arial"/>
              </a:rPr>
              <a:t>Territoire *                                            Guyane</a:t>
            </a:r>
          </a:p>
          <a:p>
            <a:pPr>
              <a:lnSpc>
                <a:spcPct val="100000"/>
              </a:lnSpc>
            </a:pPr>
            <a:r>
              <a:rPr lang="fr-FR" sz="1100" b="0" strike="noStrike" spc="-1">
                <a:latin typeface="Arial"/>
              </a:rPr>
              <a:t>Programme*                                         Programme national FEAMPA Guyane 2021-2027</a:t>
            </a:r>
          </a:p>
          <a:p>
            <a:pPr>
              <a:lnSpc>
                <a:spcPct val="100000"/>
              </a:lnSpc>
            </a:pPr>
            <a:endParaRPr lang="fr-FR" sz="1100" b="0" strike="noStrike" spc="-1">
              <a:latin typeface="Arial"/>
            </a:endParaRPr>
          </a:p>
          <a:p>
            <a:pPr>
              <a:lnSpc>
                <a:spcPct val="100000"/>
              </a:lnSpc>
            </a:pPr>
            <a:r>
              <a:rPr lang="fr-FR" sz="1100" b="0" i="1" strike="noStrike" spc="-1">
                <a:latin typeface="Arial"/>
              </a:rPr>
              <a:t>Avant de continuer le dépôt de votre dossier, assurez-vous d’avoir la bonne localisation de l’opération.</a:t>
            </a:r>
            <a:endParaRPr lang="fr-FR" sz="1100" b="0" strike="noStrike" spc="-1">
              <a:latin typeface="Arial"/>
            </a:endParaRPr>
          </a:p>
          <a:p>
            <a:pPr>
              <a:lnSpc>
                <a:spcPct val="100000"/>
              </a:lnSpc>
            </a:pPr>
            <a:r>
              <a:rPr lang="fr-FR" sz="1100" b="0" i="1" strike="noStrike" spc="-1">
                <a:latin typeface="Arial"/>
              </a:rPr>
              <a:t>Vous allez choisir la codification, il s’agit du dispositif sur lequel vous souhaitez faire une demande de subvention</a:t>
            </a:r>
            <a:endParaRPr lang="fr-FR" sz="1100" b="0" strike="noStrike" spc="-1">
              <a:latin typeface="Arial"/>
            </a:endParaRPr>
          </a:p>
          <a:p>
            <a:pPr>
              <a:lnSpc>
                <a:spcPct val="100000"/>
              </a:lnSpc>
            </a:pPr>
            <a:r>
              <a:rPr lang="fr-FR" sz="1100" b="0" i="1" strike="noStrike" spc="-1">
                <a:latin typeface="Arial"/>
              </a:rPr>
              <a:t>Vérifiez à l’aide de la notice que vous avez sélectionné le bon territoire et la bonne codification</a:t>
            </a: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i="1" strike="noStrike" spc="-1">
                <a:latin typeface="Arial"/>
              </a:rPr>
              <a:t>N’hésitez pas à prendre contact avec le service instructeur avant la validation de votre demande de subvention</a:t>
            </a:r>
            <a:endParaRPr lang="fr-FR" sz="1100" b="0" strike="noStrike" spc="-1">
              <a:latin typeface="Arial"/>
            </a:endParaRPr>
          </a:p>
          <a:p>
            <a:pPr>
              <a:lnSpc>
                <a:spcPct val="100000"/>
              </a:lnSpc>
            </a:pPr>
            <a:endParaRPr lang="fr-FR" sz="1100" b="0" strike="noStrike" spc="-1">
              <a:latin typeface="Arial"/>
            </a:endParaRPr>
          </a:p>
          <a:p>
            <a:pPr>
              <a:lnSpc>
                <a:spcPct val="100000"/>
              </a:lnSpc>
            </a:pPr>
            <a:endParaRPr lang="fr-FR" sz="1100" b="0" strike="noStrike" spc="-1">
              <a:latin typeface="Arial"/>
            </a:endParaRPr>
          </a:p>
          <a:p>
            <a:pPr>
              <a:lnSpc>
                <a:spcPct val="100000"/>
              </a:lnSpc>
            </a:pPr>
            <a:r>
              <a:rPr lang="fr-FR" sz="1100" b="0" strike="noStrike" spc="-1">
                <a:latin typeface="Arial"/>
              </a:rPr>
              <a:t>Codificatin*                                          PR2 – TA.2.2.3 : plans de production et de commercialisation des OP</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08"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Programme National FEAMPA GUYANE 2021-2027</a:t>
            </a:r>
            <a:endParaRPr lang="fr-FR" sz="989" b="0" strike="noStrike" spc="-1">
              <a:latin typeface="Arial"/>
            </a:endParaRPr>
          </a:p>
        </p:txBody>
      </p:sp>
      <p:sp>
        <p:nvSpPr>
          <p:cNvPr id="109"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13679DF-5778-43BF-9815-0171EC3FC336}" type="slidenum">
              <a:rPr lang="fr-FR" sz="989" b="0" strike="noStrike" spc="-1">
                <a:solidFill>
                  <a:srgbClr val="8B8B8B"/>
                </a:solidFill>
                <a:latin typeface="Calibri"/>
                <a:ea typeface="DejaVu Sans"/>
              </a:rPr>
              <a:t>4</a:t>
            </a:fld>
            <a:endParaRPr lang="fr-FR" sz="989" b="0" strike="noStrike" spc="-1">
              <a:latin typeface="Arial"/>
            </a:endParaRPr>
          </a:p>
        </p:txBody>
      </p:sp>
      <p:sp>
        <p:nvSpPr>
          <p:cNvPr id="110" name="CustomShape 4"/>
          <p:cNvSpPr/>
          <p:nvPr/>
        </p:nvSpPr>
        <p:spPr>
          <a:xfrm>
            <a:off x="364320" y="1206720"/>
            <a:ext cx="16434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1 - Porteur(s) </a:t>
            </a:r>
            <a:endParaRPr lang="fr-FR" sz="1400" b="0" strike="noStrike" spc="-1">
              <a:latin typeface="Arial"/>
            </a:endParaRPr>
          </a:p>
        </p:txBody>
      </p:sp>
      <p:pic>
        <p:nvPicPr>
          <p:cNvPr id="111" name="Image 11"/>
          <p:cNvPicPr/>
          <p:nvPr/>
        </p:nvPicPr>
        <p:blipFill>
          <a:blip r:embed="rId2"/>
          <a:srcRect l="29069" t="51884" r="63186" b="39876"/>
          <a:stretch/>
        </p:blipFill>
        <p:spPr>
          <a:xfrm>
            <a:off x="6039720" y="160200"/>
            <a:ext cx="1145160" cy="761040"/>
          </a:xfrm>
          <a:prstGeom prst="rect">
            <a:avLst/>
          </a:prstGeom>
          <a:ln>
            <a:noFill/>
          </a:ln>
        </p:spPr>
      </p:pic>
      <p:pic>
        <p:nvPicPr>
          <p:cNvPr id="112" name="Image 1"/>
          <p:cNvPicPr/>
          <p:nvPr/>
        </p:nvPicPr>
        <p:blipFill>
          <a:blip r:embed="rId3"/>
          <a:stretch/>
        </p:blipFill>
        <p:spPr>
          <a:xfrm>
            <a:off x="1332720" y="4306320"/>
            <a:ext cx="5059080" cy="4248000"/>
          </a:xfrm>
          <a:prstGeom prst="rect">
            <a:avLst/>
          </a:prstGeom>
          <a:ln>
            <a:noFill/>
          </a:ln>
        </p:spPr>
      </p:pic>
      <p:pic>
        <p:nvPicPr>
          <p:cNvPr id="113" name="Image 3"/>
          <p:cNvPicPr/>
          <p:nvPr/>
        </p:nvPicPr>
        <p:blipFill>
          <a:blip r:embed="rId4"/>
          <a:stretch/>
        </p:blipFill>
        <p:spPr>
          <a:xfrm>
            <a:off x="356760" y="1747080"/>
            <a:ext cx="7122600" cy="2325600"/>
          </a:xfrm>
          <a:prstGeom prst="rect">
            <a:avLst/>
          </a:prstGeom>
          <a:ln>
            <a:noFill/>
          </a:ln>
        </p:spPr>
      </p:pic>
      <p:pic>
        <p:nvPicPr>
          <p:cNvPr id="114" name="Image 1"/>
          <p:cNvPicPr/>
          <p:nvPr/>
        </p:nvPicPr>
        <p:blipFill>
          <a:blip r:embed="rId5"/>
          <a:stretch/>
        </p:blipFill>
        <p:spPr>
          <a:xfrm>
            <a:off x="402480" y="15912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16"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117"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057C3DD-C70A-491F-BB29-9D51F1E7F456}" type="slidenum">
              <a:rPr lang="fr-FR" sz="989" b="0" strike="noStrike" spc="-1">
                <a:solidFill>
                  <a:srgbClr val="8B8B8B"/>
                </a:solidFill>
                <a:latin typeface="Calibri"/>
                <a:ea typeface="DejaVu Sans"/>
              </a:rPr>
              <a:t>5</a:t>
            </a:fld>
            <a:endParaRPr lang="fr-FR" sz="989" b="0" strike="noStrike" spc="-1">
              <a:latin typeface="Arial"/>
            </a:endParaRPr>
          </a:p>
        </p:txBody>
      </p:sp>
      <p:sp>
        <p:nvSpPr>
          <p:cNvPr id="118" name="CustomShape 4"/>
          <p:cNvSpPr/>
          <p:nvPr/>
        </p:nvSpPr>
        <p:spPr>
          <a:xfrm>
            <a:off x="267840" y="1995480"/>
            <a:ext cx="7118280" cy="227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u="sng" strike="noStrike" spc="-1">
                <a:solidFill>
                  <a:srgbClr val="000000"/>
                </a:solidFill>
                <a:uFillTx/>
                <a:latin typeface="Calibri"/>
                <a:ea typeface="DejaVu Sans"/>
              </a:rPr>
              <a:t>Autres porteurs concernés par le projet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Vous n’utiliserez l’option « Rattacher un autre porteur » que dans les cas suivants :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 1er cas : Le projet fait l’objet de plusieurs dossiers de demande de subvention, chacun porté par un porteur différent. Les autres porteurs à préciser sont donc les porteurs des autres dossiers.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 2ème cas : le projet fait l’objet d’un seul dossier de demande de subvention, porté par un seul porteur, le chef de file</a:t>
            </a:r>
            <a:r>
              <a:rPr lang="fr-FR" sz="1200" b="0" i="1" strike="noStrike" spc="-1">
                <a:solidFill>
                  <a:srgbClr val="000000"/>
                </a:solidFill>
                <a:latin typeface="Calibri"/>
                <a:ea typeface="DejaVu Sans"/>
              </a:rPr>
              <a:t>, </a:t>
            </a:r>
            <a:r>
              <a:rPr lang="fr-FR" sz="1200" b="0" strike="noStrike" spc="-1">
                <a:solidFill>
                  <a:srgbClr val="000000"/>
                </a:solidFill>
                <a:latin typeface="Calibri"/>
                <a:ea typeface="DejaVu Sans"/>
              </a:rPr>
              <a:t>à la tête d’un partenariat avec d’autres entreprises. Dans ce cas, les autres porteurs à préciser sont ces porteurs partenaires.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Dans les deux cas, il vous faudra cliquer sur rattacher un autre porteur et renseigner la catégorie juridique, le type juridique et valider.</a:t>
            </a:r>
            <a:endParaRPr lang="fr-FR" sz="1200" b="0" strike="noStrike" spc="-1">
              <a:latin typeface="Arial"/>
            </a:endParaRPr>
          </a:p>
        </p:txBody>
      </p:sp>
      <p:pic>
        <p:nvPicPr>
          <p:cNvPr id="119" name="Image 3"/>
          <p:cNvPicPr/>
          <p:nvPr/>
        </p:nvPicPr>
        <p:blipFill>
          <a:blip r:embed="rId2"/>
          <a:stretch/>
        </p:blipFill>
        <p:spPr>
          <a:xfrm>
            <a:off x="209520" y="1194480"/>
            <a:ext cx="7176600" cy="763920"/>
          </a:xfrm>
          <a:prstGeom prst="rect">
            <a:avLst/>
          </a:prstGeom>
          <a:ln>
            <a:noFill/>
          </a:ln>
        </p:spPr>
      </p:pic>
      <p:pic>
        <p:nvPicPr>
          <p:cNvPr id="120" name="Image 7"/>
          <p:cNvPicPr/>
          <p:nvPr/>
        </p:nvPicPr>
        <p:blipFill>
          <a:blip r:embed="rId3"/>
          <a:stretch/>
        </p:blipFill>
        <p:spPr>
          <a:xfrm>
            <a:off x="773280" y="4378680"/>
            <a:ext cx="5855040" cy="2927160"/>
          </a:xfrm>
          <a:prstGeom prst="rect">
            <a:avLst/>
          </a:prstGeom>
          <a:ln>
            <a:noFill/>
          </a:ln>
        </p:spPr>
      </p:pic>
      <p:sp>
        <p:nvSpPr>
          <p:cNvPr id="121" name="CustomShape 5"/>
          <p:cNvSpPr/>
          <p:nvPr/>
        </p:nvSpPr>
        <p:spPr>
          <a:xfrm>
            <a:off x="356760" y="7418160"/>
            <a:ext cx="711828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Une fois valider, vous </a:t>
            </a:r>
            <a:r>
              <a:rPr lang="fr-FR" sz="1200" b="0" u="sng" strike="noStrike" spc="-1">
                <a:solidFill>
                  <a:srgbClr val="767171"/>
                </a:solidFill>
                <a:uFillTx/>
                <a:latin typeface="Calibri"/>
                <a:ea typeface="DejaVu Sans"/>
              </a:rPr>
              <a:t>devez cliquer sur le champs gris</a:t>
            </a:r>
            <a:r>
              <a:rPr lang="fr-FR" sz="1200" b="0" strike="noStrike" spc="-1">
                <a:solidFill>
                  <a:srgbClr val="000000"/>
                </a:solidFill>
                <a:latin typeface="Calibri"/>
                <a:ea typeface="DejaVu Sans"/>
              </a:rPr>
              <a:t> afin de remplir les éléments concernant votre partenaire </a:t>
            </a:r>
            <a:endParaRPr lang="fr-FR" sz="1200" b="0" strike="noStrike" spc="-1">
              <a:latin typeface="Arial"/>
            </a:endParaRPr>
          </a:p>
        </p:txBody>
      </p:sp>
      <p:pic>
        <p:nvPicPr>
          <p:cNvPr id="122" name="Image 14"/>
          <p:cNvPicPr/>
          <p:nvPr/>
        </p:nvPicPr>
        <p:blipFill>
          <a:blip r:embed="rId4"/>
          <a:stretch/>
        </p:blipFill>
        <p:spPr>
          <a:xfrm>
            <a:off x="696960" y="7714800"/>
            <a:ext cx="6007680" cy="2303640"/>
          </a:xfrm>
          <a:prstGeom prst="rect">
            <a:avLst/>
          </a:prstGeom>
          <a:ln>
            <a:noFill/>
          </a:ln>
        </p:spPr>
      </p:pic>
      <p:sp>
        <p:nvSpPr>
          <p:cNvPr id="123" name="CustomShape 6"/>
          <p:cNvSpPr/>
          <p:nvPr/>
        </p:nvSpPr>
        <p:spPr>
          <a:xfrm flipH="1">
            <a:off x="1502640" y="7695000"/>
            <a:ext cx="949320" cy="846360"/>
          </a:xfrm>
          <a:custGeom>
            <a:avLst/>
            <a:gdLst/>
            <a:ahLst/>
            <a:cxnLst/>
            <a:rect l="l" t="t" r="r" b="b"/>
            <a:pathLst>
              <a:path w="21600" h="21600">
                <a:moveTo>
                  <a:pt x="0" y="0"/>
                </a:moveTo>
                <a:lnTo>
                  <a:pt x="21600" y="21600"/>
                </a:lnTo>
              </a:path>
            </a:pathLst>
          </a:custGeom>
          <a:noFill/>
          <a:ln w="57240">
            <a:solidFill>
              <a:srgbClr val="FF0000"/>
            </a:solidFill>
            <a:round/>
            <a:tailEnd type="triangle" w="med" len="med"/>
          </a:ln>
        </p:spPr>
        <p:style>
          <a:lnRef idx="1">
            <a:schemeClr val="accent1"/>
          </a:lnRef>
          <a:fillRef idx="0">
            <a:schemeClr val="accent1"/>
          </a:fillRef>
          <a:effectRef idx="0">
            <a:schemeClr val="accent1"/>
          </a:effectRef>
          <a:fontRef idx="minor"/>
        </p:style>
      </p:sp>
      <p:pic>
        <p:nvPicPr>
          <p:cNvPr id="124" name="Image 17"/>
          <p:cNvPicPr/>
          <p:nvPr/>
        </p:nvPicPr>
        <p:blipFill>
          <a:blip r:embed="rId5"/>
          <a:srcRect l="29069" t="51884" r="63186" b="39876"/>
          <a:stretch/>
        </p:blipFill>
        <p:spPr>
          <a:xfrm>
            <a:off x="6039720" y="160200"/>
            <a:ext cx="1145160" cy="761040"/>
          </a:xfrm>
          <a:prstGeom prst="rect">
            <a:avLst/>
          </a:prstGeom>
          <a:ln>
            <a:noFill/>
          </a:ln>
        </p:spPr>
      </p:pic>
      <p:pic>
        <p:nvPicPr>
          <p:cNvPr id="125" name="Image 1"/>
          <p:cNvPicPr/>
          <p:nvPr/>
        </p:nvPicPr>
        <p:blipFill>
          <a:blip r:embed="rId6"/>
          <a:stretch/>
        </p:blipFill>
        <p:spPr>
          <a:xfrm>
            <a:off x="402480" y="13644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27"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Programme National FEAMPA GUYANE 2021-2027</a:t>
            </a:r>
            <a:endParaRPr lang="fr-FR" sz="989" b="0" strike="noStrike" spc="-1">
              <a:latin typeface="Arial"/>
            </a:endParaRPr>
          </a:p>
        </p:txBody>
      </p:sp>
      <p:sp>
        <p:nvSpPr>
          <p:cNvPr id="128"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95C06A5-DFB7-47CF-9D9A-6C33C3037DEF}" type="slidenum">
              <a:rPr lang="fr-FR" sz="989" b="0" strike="noStrike" spc="-1">
                <a:solidFill>
                  <a:srgbClr val="8B8B8B"/>
                </a:solidFill>
                <a:latin typeface="Calibri"/>
                <a:ea typeface="DejaVu Sans"/>
              </a:rPr>
              <a:t>6</a:t>
            </a:fld>
            <a:endParaRPr lang="fr-FR" sz="989" b="0" strike="noStrike" spc="-1">
              <a:latin typeface="Arial"/>
            </a:endParaRPr>
          </a:p>
        </p:txBody>
      </p:sp>
      <p:pic>
        <p:nvPicPr>
          <p:cNvPr id="129" name="Image 2"/>
          <p:cNvPicPr/>
          <p:nvPr/>
        </p:nvPicPr>
        <p:blipFill>
          <a:blip r:embed="rId2"/>
          <a:stretch/>
        </p:blipFill>
        <p:spPr>
          <a:xfrm>
            <a:off x="1008360" y="1206720"/>
            <a:ext cx="5423400" cy="4378320"/>
          </a:xfrm>
          <a:prstGeom prst="rect">
            <a:avLst/>
          </a:prstGeom>
          <a:ln>
            <a:noFill/>
          </a:ln>
        </p:spPr>
      </p:pic>
      <p:pic>
        <p:nvPicPr>
          <p:cNvPr id="130" name="Image 13"/>
          <p:cNvPicPr/>
          <p:nvPr/>
        </p:nvPicPr>
        <p:blipFill>
          <a:blip r:embed="rId3"/>
          <a:srcRect t="40059"/>
          <a:stretch/>
        </p:blipFill>
        <p:spPr>
          <a:xfrm>
            <a:off x="446760" y="7219080"/>
            <a:ext cx="6866640" cy="1577880"/>
          </a:xfrm>
          <a:prstGeom prst="rect">
            <a:avLst/>
          </a:prstGeom>
          <a:ln>
            <a:noFill/>
          </a:ln>
        </p:spPr>
      </p:pic>
      <p:sp>
        <p:nvSpPr>
          <p:cNvPr id="131" name="CustomShape 4"/>
          <p:cNvSpPr/>
          <p:nvPr/>
        </p:nvSpPr>
        <p:spPr>
          <a:xfrm>
            <a:off x="356760" y="5855400"/>
            <a:ext cx="704628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Veuillez préciser dans les champs </a:t>
            </a:r>
            <a:r>
              <a:rPr lang="fr-FR" sz="1200" b="1" u="sng" strike="noStrike" spc="-1">
                <a:solidFill>
                  <a:srgbClr val="10C2D2"/>
                </a:solidFill>
                <a:uFillTx/>
                <a:latin typeface="Calibri"/>
                <a:ea typeface="DejaVu Sans"/>
              </a:rPr>
              <a:t>Partenariat</a:t>
            </a:r>
            <a:r>
              <a:rPr lang="fr-FR" sz="1200" b="0" strike="noStrike" spc="-1">
                <a:solidFill>
                  <a:srgbClr val="000000"/>
                </a:solidFill>
                <a:latin typeface="Calibri"/>
                <a:ea typeface="DejaVu Sans"/>
              </a:rPr>
              <a:t> si la convention partenariale type a été acceptée et signée par chaque partenaire. Veuillez indiquer également la répartition des missions entre chaque partenaire pour la mise en œuvre de l’opération.</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Vous pourrez dans l’onglets « plan de financement » télécharger les ressources et dépenses par partenaires ou les saisir dans les champs destiné à cette effet.</a:t>
            </a:r>
            <a:endParaRPr lang="fr-FR" sz="1200" b="0" strike="noStrike" spc="-1">
              <a:latin typeface="Arial"/>
            </a:endParaRPr>
          </a:p>
        </p:txBody>
      </p:sp>
      <p:pic>
        <p:nvPicPr>
          <p:cNvPr id="132" name="Image 12"/>
          <p:cNvPicPr/>
          <p:nvPr/>
        </p:nvPicPr>
        <p:blipFill>
          <a:blip r:embed="rId4"/>
          <a:srcRect l="29069" t="51884" r="63186" b="39876"/>
          <a:stretch/>
        </p:blipFill>
        <p:spPr>
          <a:xfrm>
            <a:off x="6039720" y="160200"/>
            <a:ext cx="1145160" cy="761040"/>
          </a:xfrm>
          <a:prstGeom prst="rect">
            <a:avLst/>
          </a:prstGeom>
          <a:ln>
            <a:noFill/>
          </a:ln>
        </p:spPr>
      </p:pic>
      <p:pic>
        <p:nvPicPr>
          <p:cNvPr id="133"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3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Programme National FEAMPA GUYANE 2021-2027</a:t>
            </a:r>
            <a:endParaRPr lang="fr-FR" sz="989" b="0" strike="noStrike" spc="-1">
              <a:latin typeface="Arial"/>
            </a:endParaRPr>
          </a:p>
        </p:txBody>
      </p:sp>
      <p:sp>
        <p:nvSpPr>
          <p:cNvPr id="13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49D2614-2055-45D0-98BD-0C478F5510FB}" type="slidenum">
              <a:rPr lang="fr-FR" sz="989" b="0" strike="noStrike" spc="-1">
                <a:solidFill>
                  <a:srgbClr val="8B8B8B"/>
                </a:solidFill>
                <a:latin typeface="Calibri"/>
                <a:ea typeface="DejaVu Sans"/>
              </a:rPr>
              <a:t>7</a:t>
            </a:fld>
            <a:endParaRPr lang="fr-FR" sz="989" b="0" strike="noStrike" spc="-1">
              <a:latin typeface="Arial"/>
            </a:endParaRPr>
          </a:p>
        </p:txBody>
      </p:sp>
      <p:sp>
        <p:nvSpPr>
          <p:cNvPr id="137" name="CustomShape 4"/>
          <p:cNvSpPr/>
          <p:nvPr/>
        </p:nvSpPr>
        <p:spPr>
          <a:xfrm>
            <a:off x="192600" y="1269000"/>
            <a:ext cx="704592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 Si vous êtes représenté par un mandataire, merci de remplir les différents éléments concernant celui-ci et de joindre l’attestation.   </a:t>
            </a:r>
            <a:endParaRPr lang="fr-FR" sz="1200" b="0" strike="noStrike" spc="-1">
              <a:latin typeface="Arial"/>
            </a:endParaRPr>
          </a:p>
        </p:txBody>
      </p:sp>
      <p:pic>
        <p:nvPicPr>
          <p:cNvPr id="138" name="Image 7"/>
          <p:cNvPicPr/>
          <p:nvPr/>
        </p:nvPicPr>
        <p:blipFill>
          <a:blip r:embed="rId2"/>
          <a:stretch/>
        </p:blipFill>
        <p:spPr>
          <a:xfrm>
            <a:off x="192600" y="1932840"/>
            <a:ext cx="7045920" cy="2241000"/>
          </a:xfrm>
          <a:prstGeom prst="rect">
            <a:avLst/>
          </a:prstGeom>
          <a:ln>
            <a:noFill/>
          </a:ln>
        </p:spPr>
      </p:pic>
      <p:pic>
        <p:nvPicPr>
          <p:cNvPr id="139" name="Image 10"/>
          <p:cNvPicPr/>
          <p:nvPr/>
        </p:nvPicPr>
        <p:blipFill>
          <a:blip r:embed="rId3"/>
          <a:stretch/>
        </p:blipFill>
        <p:spPr>
          <a:xfrm>
            <a:off x="83520" y="5331960"/>
            <a:ext cx="7428600" cy="1131480"/>
          </a:xfrm>
          <a:prstGeom prst="rect">
            <a:avLst/>
          </a:prstGeom>
          <a:ln>
            <a:noFill/>
          </a:ln>
        </p:spPr>
      </p:pic>
      <p:sp>
        <p:nvSpPr>
          <p:cNvPr id="140" name="CustomShape 5"/>
          <p:cNvSpPr/>
          <p:nvPr/>
        </p:nvSpPr>
        <p:spPr>
          <a:xfrm>
            <a:off x="192240" y="4364640"/>
            <a:ext cx="704628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Veuillez indiquer le nombre de personnes directement impliquées dans l’opération. Pour les cas où ce champ n'est pas pertinent, il est possible de saisir une valeur de 0</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1" strike="noStrike" spc="-1">
                <a:solidFill>
                  <a:srgbClr val="000000"/>
                </a:solidFill>
                <a:latin typeface="Calibri"/>
                <a:ea typeface="DejaVu Sans"/>
              </a:rPr>
              <a:t>Exclu les contractants et les employés qui ne participent pas directement à l'opération</a:t>
            </a:r>
            <a:endParaRPr lang="fr-FR" sz="1200" b="0" strike="noStrike" spc="-1">
              <a:latin typeface="Arial"/>
            </a:endParaRPr>
          </a:p>
        </p:txBody>
      </p:sp>
      <p:pic>
        <p:nvPicPr>
          <p:cNvPr id="141" name="Image 13"/>
          <p:cNvPicPr/>
          <p:nvPr/>
        </p:nvPicPr>
        <p:blipFill>
          <a:blip r:embed="rId4"/>
          <a:srcRect l="29069" t="51884" r="63186" b="39876"/>
          <a:stretch/>
        </p:blipFill>
        <p:spPr>
          <a:xfrm>
            <a:off x="6039720" y="160200"/>
            <a:ext cx="1145160" cy="761040"/>
          </a:xfrm>
          <a:prstGeom prst="rect">
            <a:avLst/>
          </a:prstGeom>
          <a:ln>
            <a:noFill/>
          </a:ln>
        </p:spPr>
      </p:pic>
      <p:pic>
        <p:nvPicPr>
          <p:cNvPr id="142" name="Image 1"/>
          <p:cNvPicPr/>
          <p:nvPr/>
        </p:nvPicPr>
        <p:blipFill>
          <a:blip r:embed="rId5"/>
          <a:stretch/>
        </p:blipFill>
        <p:spPr>
          <a:xfrm>
            <a:off x="432000" y="13644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44"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Programme National FEAMPA GUYANE 2021-2027</a:t>
            </a:r>
            <a:endParaRPr lang="fr-FR" sz="989" b="0" strike="noStrike" spc="-1">
              <a:latin typeface="Arial"/>
            </a:endParaRPr>
          </a:p>
        </p:txBody>
      </p:sp>
      <p:sp>
        <p:nvSpPr>
          <p:cNvPr id="145"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3B3F3B3-126A-4651-8CF1-0FE544D8A42E}" type="slidenum">
              <a:rPr lang="fr-FR" sz="989" b="0" strike="noStrike" spc="-1">
                <a:solidFill>
                  <a:srgbClr val="8B8B8B"/>
                </a:solidFill>
                <a:latin typeface="Calibri"/>
                <a:ea typeface="DejaVu Sans"/>
              </a:rPr>
              <a:t>8</a:t>
            </a:fld>
            <a:endParaRPr lang="fr-FR" sz="989" b="0" strike="noStrike" spc="-1">
              <a:latin typeface="Arial"/>
            </a:endParaRPr>
          </a:p>
        </p:txBody>
      </p:sp>
      <p:sp>
        <p:nvSpPr>
          <p:cNvPr id="146" name="CustomShape 4"/>
          <p:cNvSpPr/>
          <p:nvPr/>
        </p:nvSpPr>
        <p:spPr>
          <a:xfrm>
            <a:off x="364320" y="1206720"/>
            <a:ext cx="168624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2 – Contact(s) </a:t>
            </a:r>
            <a:endParaRPr lang="fr-FR" sz="1400" b="0" strike="noStrike" spc="-1">
              <a:latin typeface="Arial"/>
            </a:endParaRPr>
          </a:p>
        </p:txBody>
      </p:sp>
      <p:sp>
        <p:nvSpPr>
          <p:cNvPr id="147" name="CustomShape 5"/>
          <p:cNvSpPr/>
          <p:nvPr/>
        </p:nvSpPr>
        <p:spPr>
          <a:xfrm>
            <a:off x="556560" y="5516640"/>
            <a:ext cx="659304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Suivant le type de dossier, il peut donc y avoir plusieurs porteurs et un porteur peut avoir plusieurs contacts. Dans ce cas, il y aura autant de blocs « contacts » qu’il y aura de porteurs. Les coordonnées affichées dans la partie chef de file, sont par défaut, les coordonnées du porteur qui a créé la demande de subvention. </a:t>
            </a:r>
            <a:endParaRPr lang="fr-FR" sz="1200" b="0" strike="noStrike" spc="-1">
              <a:latin typeface="Arial"/>
            </a:endParaRPr>
          </a:p>
        </p:txBody>
      </p:sp>
      <p:sp>
        <p:nvSpPr>
          <p:cNvPr id="148" name="CustomShape 6"/>
          <p:cNvSpPr/>
          <p:nvPr/>
        </p:nvSpPr>
        <p:spPr>
          <a:xfrm>
            <a:off x="533520" y="6471000"/>
            <a:ext cx="659304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Les mentions « Rep. » Et « Réf. » représentent soit le représentant légal, soit le référent de l’opération </a:t>
            </a:r>
            <a:endParaRPr lang="fr-FR" sz="1200" b="0" strike="noStrike" spc="-1">
              <a:latin typeface="Arial"/>
            </a:endParaRPr>
          </a:p>
        </p:txBody>
      </p:sp>
      <p:sp>
        <p:nvSpPr>
          <p:cNvPr id="149" name="CustomShape 7"/>
          <p:cNvSpPr/>
          <p:nvPr/>
        </p:nvSpPr>
        <p:spPr>
          <a:xfrm>
            <a:off x="401400" y="7842240"/>
            <a:ext cx="6792840" cy="173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Pour les porteurs chef de file, il faut un contact représentant légal qui est habilité a signer la demande de subvention et un référent de l’opération le point de contact des gestionnaires du dossier (un même contact peut endosser les 2 rôles).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Pour les autres porteurs, seul l’un ou l’autre est obligatoire. Il ne peut y avoir qu’un seul représentant légal par porteur et qu’un seul contact référent de l’opération par demande de subvention.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Les parties « Service à contacter » et « Informations sur l’autorité de gestion » se remplissent automatiquement. </a:t>
            </a:r>
            <a:endParaRPr lang="fr-FR" sz="1200" b="0" strike="noStrike" spc="-1">
              <a:latin typeface="Arial"/>
            </a:endParaRPr>
          </a:p>
          <a:p>
            <a:pPr>
              <a:lnSpc>
                <a:spcPct val="100000"/>
              </a:lnSpc>
            </a:pPr>
            <a:endParaRPr lang="fr-FR" sz="1200" b="0" strike="noStrike" spc="-1">
              <a:latin typeface="Arial"/>
            </a:endParaRPr>
          </a:p>
        </p:txBody>
      </p:sp>
      <p:pic>
        <p:nvPicPr>
          <p:cNvPr id="150" name="Image 1"/>
          <p:cNvPicPr/>
          <p:nvPr/>
        </p:nvPicPr>
        <p:blipFill>
          <a:blip r:embed="rId2"/>
          <a:stretch/>
        </p:blipFill>
        <p:spPr>
          <a:xfrm>
            <a:off x="534240" y="1579680"/>
            <a:ext cx="6305400" cy="3936600"/>
          </a:xfrm>
          <a:prstGeom prst="rect">
            <a:avLst/>
          </a:prstGeom>
          <a:ln>
            <a:noFill/>
          </a:ln>
        </p:spPr>
      </p:pic>
      <p:pic>
        <p:nvPicPr>
          <p:cNvPr id="151" name="Image 2"/>
          <p:cNvPicPr/>
          <p:nvPr/>
        </p:nvPicPr>
        <p:blipFill>
          <a:blip r:embed="rId3"/>
          <a:stretch/>
        </p:blipFill>
        <p:spPr>
          <a:xfrm>
            <a:off x="230760" y="6870960"/>
            <a:ext cx="7092000" cy="734040"/>
          </a:xfrm>
          <a:prstGeom prst="rect">
            <a:avLst/>
          </a:prstGeom>
          <a:ln>
            <a:noFill/>
          </a:ln>
        </p:spPr>
      </p:pic>
      <p:pic>
        <p:nvPicPr>
          <p:cNvPr id="152" name="Image 16"/>
          <p:cNvPicPr/>
          <p:nvPr/>
        </p:nvPicPr>
        <p:blipFill>
          <a:blip r:embed="rId4"/>
          <a:srcRect l="29069" t="51884" r="63186" b="39876"/>
          <a:stretch/>
        </p:blipFill>
        <p:spPr>
          <a:xfrm>
            <a:off x="6039720" y="160200"/>
            <a:ext cx="1145160" cy="761040"/>
          </a:xfrm>
          <a:prstGeom prst="rect">
            <a:avLst/>
          </a:prstGeom>
          <a:ln>
            <a:noFill/>
          </a:ln>
        </p:spPr>
      </p:pic>
      <p:pic>
        <p:nvPicPr>
          <p:cNvPr id="153"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5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a:solidFill>
                  <a:srgbClr val="8B8B8B"/>
                </a:solidFill>
                <a:latin typeface="Calibri"/>
                <a:ea typeface="DejaVu Sans"/>
              </a:rPr>
              <a:t> Programme National FEAMPA GUYANE 2021-2027</a:t>
            </a:r>
            <a:endParaRPr lang="fr-FR" sz="989" b="0" strike="noStrike" spc="-1">
              <a:latin typeface="Arial"/>
            </a:endParaRPr>
          </a:p>
        </p:txBody>
      </p:sp>
      <p:sp>
        <p:nvSpPr>
          <p:cNvPr id="15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5A5FBD4-5341-4CB5-9742-0243D11BB0F5}" type="slidenum">
              <a:rPr lang="fr-FR" sz="989" b="0" strike="noStrike" spc="-1">
                <a:solidFill>
                  <a:srgbClr val="8B8B8B"/>
                </a:solidFill>
                <a:latin typeface="Calibri"/>
                <a:ea typeface="DejaVu Sans"/>
              </a:rPr>
              <a:t>9</a:t>
            </a:fld>
            <a:endParaRPr lang="fr-FR" sz="989" b="0" strike="noStrike" spc="-1">
              <a:latin typeface="Arial"/>
            </a:endParaRPr>
          </a:p>
        </p:txBody>
      </p:sp>
      <p:sp>
        <p:nvSpPr>
          <p:cNvPr id="157" name="CustomShape 4"/>
          <p:cNvSpPr/>
          <p:nvPr/>
        </p:nvSpPr>
        <p:spPr>
          <a:xfrm>
            <a:off x="363960" y="1206720"/>
            <a:ext cx="13827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3 – Projet </a:t>
            </a:r>
            <a:endParaRPr lang="fr-FR" sz="1400" b="0" strike="noStrike" spc="-1">
              <a:latin typeface="Arial"/>
            </a:endParaRPr>
          </a:p>
        </p:txBody>
      </p:sp>
      <p:pic>
        <p:nvPicPr>
          <p:cNvPr id="158" name="Image 11"/>
          <p:cNvPicPr/>
          <p:nvPr/>
        </p:nvPicPr>
        <p:blipFill>
          <a:blip r:embed="rId2"/>
          <a:stretch/>
        </p:blipFill>
        <p:spPr>
          <a:xfrm>
            <a:off x="807120" y="5329440"/>
            <a:ext cx="5573880" cy="2349360"/>
          </a:xfrm>
          <a:prstGeom prst="rect">
            <a:avLst/>
          </a:prstGeom>
          <a:ln>
            <a:noFill/>
          </a:ln>
        </p:spPr>
      </p:pic>
      <p:sp>
        <p:nvSpPr>
          <p:cNvPr id="159" name="CustomShape 5"/>
          <p:cNvSpPr/>
          <p:nvPr/>
        </p:nvSpPr>
        <p:spPr>
          <a:xfrm>
            <a:off x="556560" y="8158320"/>
            <a:ext cx="643968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La codification du programme saisie lors de la création de la demande est rappelée dans cet écran.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Si vous constatez une erreur dans la saisie de la codification du programme et/ou du service guichet, il vous est possible de corriger votre demande de la manière décrite ci-dessous. </a:t>
            </a:r>
            <a:endParaRPr lang="fr-FR" sz="1200" b="0" strike="noStrike" spc="-1">
              <a:latin typeface="Arial"/>
            </a:endParaRPr>
          </a:p>
        </p:txBody>
      </p:sp>
      <p:pic>
        <p:nvPicPr>
          <p:cNvPr id="160" name="Image 17"/>
          <p:cNvPicPr/>
          <p:nvPr/>
        </p:nvPicPr>
        <p:blipFill>
          <a:blip r:embed="rId3"/>
          <a:stretch/>
        </p:blipFill>
        <p:spPr>
          <a:xfrm>
            <a:off x="807120" y="1534320"/>
            <a:ext cx="5666400" cy="3808800"/>
          </a:xfrm>
          <a:prstGeom prst="rect">
            <a:avLst/>
          </a:prstGeom>
          <a:ln>
            <a:noFill/>
          </a:ln>
        </p:spPr>
      </p:pic>
      <p:sp>
        <p:nvSpPr>
          <p:cNvPr id="161" name="CustomShape 6"/>
          <p:cNvSpPr/>
          <p:nvPr/>
        </p:nvSpPr>
        <p:spPr>
          <a:xfrm>
            <a:off x="807120" y="2050920"/>
            <a:ext cx="524952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900" b="1" strike="noStrike" spc="-1">
                <a:solidFill>
                  <a:srgbClr val="000000"/>
                </a:solidFill>
                <a:latin typeface="Calibri"/>
                <a:ea typeface="DejaVu Sans"/>
              </a:rPr>
              <a:t>Programme : </a:t>
            </a:r>
            <a:r>
              <a:rPr lang="fr-FR" sz="900" b="0" strike="noStrike" spc="-1">
                <a:solidFill>
                  <a:srgbClr val="000000"/>
                </a:solidFill>
                <a:latin typeface="Calibri"/>
                <a:ea typeface="DejaVu Sans"/>
              </a:rPr>
              <a:t>Programme opérationnel FEAMPA FranceAgriMer 2021-2027</a:t>
            </a:r>
            <a:endParaRPr lang="fr-FR" sz="900" b="0" strike="noStrike" spc="-1">
              <a:latin typeface="Arial"/>
            </a:endParaRPr>
          </a:p>
          <a:p>
            <a:pPr>
              <a:lnSpc>
                <a:spcPct val="100000"/>
              </a:lnSpc>
            </a:pPr>
            <a:r>
              <a:rPr lang="fr-FR" sz="900" b="1" strike="noStrike" spc="-1">
                <a:solidFill>
                  <a:srgbClr val="000000"/>
                </a:solidFill>
                <a:latin typeface="Calibri"/>
                <a:ea typeface="DejaVu Sans"/>
              </a:rPr>
              <a:t>Service Guichet : FAM- </a:t>
            </a:r>
            <a:r>
              <a:rPr lang="fr-FR" sz="900" b="0" strike="noStrike" spc="-1">
                <a:solidFill>
                  <a:srgbClr val="000000"/>
                </a:solidFill>
                <a:latin typeface="Calibri"/>
                <a:ea typeface="DejaVu Sans"/>
              </a:rPr>
              <a:t>FranceAgriMer</a:t>
            </a:r>
            <a:endParaRPr lang="fr-FR" sz="900" b="0" strike="noStrike" spc="-1">
              <a:latin typeface="Arial"/>
            </a:endParaRPr>
          </a:p>
          <a:p>
            <a:pPr>
              <a:lnSpc>
                <a:spcPct val="100000"/>
              </a:lnSpc>
            </a:pPr>
            <a:r>
              <a:rPr lang="fr-FR" sz="900" b="1" strike="noStrike" spc="-1">
                <a:solidFill>
                  <a:srgbClr val="000000"/>
                </a:solidFill>
                <a:latin typeface="Calibri"/>
                <a:ea typeface="DejaVu Sans"/>
              </a:rPr>
              <a:t>Codification : </a:t>
            </a:r>
            <a:endParaRPr lang="fr-FR" sz="900" b="0" strike="noStrike" spc="-1">
              <a:latin typeface="Arial"/>
            </a:endParaRPr>
          </a:p>
          <a:p>
            <a:pPr marL="171360" indent="-170280">
              <a:lnSpc>
                <a:spcPct val="100000"/>
              </a:lnSpc>
              <a:buClr>
                <a:srgbClr val="000000"/>
              </a:buClr>
              <a:buFont typeface="Arial"/>
              <a:buChar char="•"/>
            </a:pPr>
            <a:r>
              <a:rPr lang="fr-FR" sz="900" b="1" strike="noStrike" spc="-1">
                <a:solidFill>
                  <a:srgbClr val="000000"/>
                </a:solidFill>
                <a:latin typeface="Calibri"/>
                <a:ea typeface="DejaVu Sans"/>
              </a:rPr>
              <a:t>PR 2 </a:t>
            </a:r>
            <a:r>
              <a:rPr lang="fr-FR" sz="900" b="0" strike="noStrike" spc="-1">
                <a:solidFill>
                  <a:srgbClr val="000000"/>
                </a:solidFill>
                <a:latin typeface="Calibri"/>
                <a:ea typeface="DejaVu Sans"/>
              </a:rPr>
              <a:t>: Encourager les activités aquacoles durables </a:t>
            </a:r>
            <a:endParaRPr lang="fr-FR" sz="900" b="0" strike="noStrike" spc="-1">
              <a:latin typeface="Arial"/>
            </a:endParaRPr>
          </a:p>
          <a:p>
            <a:pPr marL="171360" indent="-170280">
              <a:lnSpc>
                <a:spcPct val="100000"/>
              </a:lnSpc>
              <a:buClr>
                <a:srgbClr val="000000"/>
              </a:buClr>
              <a:buFont typeface="Arial"/>
              <a:buChar char="•"/>
            </a:pPr>
            <a:r>
              <a:rPr lang="fr-FR" sz="900" b="1" strike="noStrike" spc="-1">
                <a:solidFill>
                  <a:srgbClr val="000000"/>
                </a:solidFill>
                <a:latin typeface="Calibri"/>
                <a:ea typeface="DejaVu Sans"/>
              </a:rPr>
              <a:t>OS 2.2 </a:t>
            </a:r>
            <a:r>
              <a:rPr lang="fr-FR" sz="900" b="0" strike="noStrike" spc="-1">
                <a:solidFill>
                  <a:srgbClr val="000000"/>
                </a:solidFill>
                <a:latin typeface="Calibri"/>
                <a:ea typeface="DejaVu Sans"/>
              </a:rPr>
              <a:t>:Promouvoir la commercialisation et la qualité  des produits de la pêche et de l'aquaculture</a:t>
            </a:r>
            <a:endParaRPr lang="fr-FR" sz="900" b="0" strike="noStrike" spc="-1">
              <a:latin typeface="Arial"/>
            </a:endParaRPr>
          </a:p>
          <a:p>
            <a:pPr marL="171360" indent="-170280">
              <a:lnSpc>
                <a:spcPct val="100000"/>
              </a:lnSpc>
              <a:buClr>
                <a:srgbClr val="000000"/>
              </a:buClr>
              <a:buFont typeface="Arial"/>
              <a:buChar char="•"/>
            </a:pPr>
            <a:r>
              <a:rPr lang="fr-FR" sz="900" b="1" strike="noStrike" spc="-1">
                <a:solidFill>
                  <a:srgbClr val="000000"/>
                </a:solidFill>
                <a:latin typeface="Calibri"/>
                <a:ea typeface="DejaVu Sans"/>
              </a:rPr>
              <a:t>TA 2.2.3 </a:t>
            </a:r>
            <a:r>
              <a:rPr lang="fr-FR" sz="900" b="0" strike="noStrike" spc="-1">
                <a:solidFill>
                  <a:srgbClr val="000000"/>
                </a:solidFill>
                <a:latin typeface="Calibri"/>
                <a:ea typeface="DejaVu Sans"/>
              </a:rPr>
              <a:t>:Plans de production et de commercialisation des OP </a:t>
            </a:r>
            <a:endParaRPr lang="fr-FR" sz="900" b="0" strike="noStrike" spc="-1">
              <a:latin typeface="Arial"/>
            </a:endParaRPr>
          </a:p>
        </p:txBody>
      </p:sp>
      <p:pic>
        <p:nvPicPr>
          <p:cNvPr id="162" name="Image 14"/>
          <p:cNvPicPr/>
          <p:nvPr/>
        </p:nvPicPr>
        <p:blipFill>
          <a:blip r:embed="rId4"/>
          <a:srcRect l="29069" t="51884" r="63186" b="39876"/>
          <a:stretch/>
        </p:blipFill>
        <p:spPr>
          <a:xfrm>
            <a:off x="6039720" y="160200"/>
            <a:ext cx="1145160" cy="761040"/>
          </a:xfrm>
          <a:prstGeom prst="rect">
            <a:avLst/>
          </a:prstGeom>
          <a:ln>
            <a:noFill/>
          </a:ln>
        </p:spPr>
      </p:pic>
      <p:pic>
        <p:nvPicPr>
          <p:cNvPr id="163" name="Image 1"/>
          <p:cNvPicPr/>
          <p:nvPr/>
        </p:nvPicPr>
        <p:blipFill>
          <a:blip r:embed="rId5"/>
          <a:stretch/>
        </p:blipFill>
        <p:spPr>
          <a:xfrm>
            <a:off x="360000" y="13644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3327</Words>
  <Application>Microsoft Office PowerPoint</Application>
  <PresentationFormat>Personnalisé</PresentationFormat>
  <Paragraphs>385</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20</vt:i4>
      </vt:variant>
    </vt:vector>
  </HeadingPairs>
  <TitlesOfParts>
    <vt:vector size="30" baseType="lpstr">
      <vt:lpstr>Arial</vt:lpstr>
      <vt:lpstr>Calibri</vt:lpstr>
      <vt:lpstr>Cambria</vt:lpstr>
      <vt:lpstr>daxregular</vt:lpstr>
      <vt:lpstr>DejaVu Sans</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dc:description/>
  <cp:lastModifiedBy>Annie AGELAS</cp:lastModifiedBy>
  <cp:revision>2</cp:revision>
  <dcterms:created xsi:type="dcterms:W3CDTF">2022-08-05T11:49:52Z</dcterms:created>
  <dcterms:modified xsi:type="dcterms:W3CDTF">2022-09-22T11:13:20Z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MTES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Personnalisé</vt:lpwstr>
  </property>
  <property fmtid="{D5CDD505-2E9C-101B-9397-08002B2CF9AE}" pid="10" name="ScaleCrop">
    <vt:bool>false</vt:bool>
  </property>
  <property fmtid="{D5CDD505-2E9C-101B-9397-08002B2CF9AE}" pid="11" name="ShareDoc">
    <vt:bool>false</vt:bool>
  </property>
  <property fmtid="{D5CDD505-2E9C-101B-9397-08002B2CF9AE}" pid="12" name="Slides">
    <vt:i4>20</vt:i4>
  </property>
</Properties>
</file>