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7559675" cy="1069181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1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4"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7"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32"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1"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3"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45"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0"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3" name="PlaceHolder 2"/>
          <p:cNvSpPr>
            <a:spLocks noGrp="1"/>
          </p:cNvSpPr>
          <p:nvPr>
            <p:ph type="subTitle"/>
          </p:nvPr>
        </p:nvSpPr>
        <p:spPr>
          <a:xfrm>
            <a:off x="377640" y="2501640"/>
            <a:ext cx="6803280" cy="62006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4"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8"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62" name="PlaceHolder 2"/>
          <p:cNvSpPr>
            <a:spLocks noGrp="1"/>
          </p:cNvSpPr>
          <p:nvPr>
            <p:ph type="body"/>
          </p:nvPr>
        </p:nvSpPr>
        <p:spPr>
          <a:xfrm>
            <a:off x="377640" y="2501640"/>
            <a:ext cx="6803280" cy="295740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65"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70" name="PlaceHolder 2"/>
          <p:cNvSpPr>
            <a:spLocks noGrp="1"/>
          </p:cNvSpPr>
          <p:nvPr>
            <p:ph type="body"/>
          </p:nvPr>
        </p:nvSpPr>
        <p:spPr>
          <a:xfrm>
            <a:off x="377640" y="2501640"/>
            <a:ext cx="2190240" cy="295740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2677680" y="2501640"/>
            <a:ext cx="2190240" cy="295740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4978080" y="2501640"/>
            <a:ext cx="2190240" cy="295740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377640" y="5740560"/>
            <a:ext cx="2190240" cy="295740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2677680" y="5740560"/>
            <a:ext cx="2190240" cy="295740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978080" y="5740560"/>
            <a:ext cx="219024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5" name="PlaceHolder 2"/>
          <p:cNvSpPr>
            <a:spLocks noGrp="1"/>
          </p:cNvSpPr>
          <p:nvPr>
            <p:ph type="body"/>
          </p:nvPr>
        </p:nvSpPr>
        <p:spPr>
          <a:xfrm>
            <a:off x="377640" y="2501640"/>
            <a:ext cx="680328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7"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7640" y="426240"/>
            <a:ext cx="6803280" cy="827496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12"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3863880" y="2501640"/>
            <a:ext cx="3319920" cy="62006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37764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16" name="PlaceHolder 2"/>
          <p:cNvSpPr>
            <a:spLocks noGrp="1"/>
          </p:cNvSpPr>
          <p:nvPr>
            <p:ph type="body"/>
          </p:nvPr>
        </p:nvSpPr>
        <p:spPr>
          <a:xfrm>
            <a:off x="377640" y="2501640"/>
            <a:ext cx="3319920" cy="620064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3863880" y="5740560"/>
            <a:ext cx="331992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7640" y="426240"/>
            <a:ext cx="6803280" cy="1784880"/>
          </a:xfrm>
          <a:prstGeom prst="rect">
            <a:avLst/>
          </a:prstGeom>
        </p:spPr>
        <p:txBody>
          <a:bodyPr lIns="0" tIns="0" rIns="0" bIns="0" anchor="ctr">
            <a:spAutoFit/>
          </a:bodyPr>
          <a:lstStyle/>
          <a:p>
            <a:pPr algn="ctr"/>
            <a:endParaRPr lang="fr-FR" sz="4400" b="0" strike="noStrike" spc="-1">
              <a:latin typeface="Arial"/>
            </a:endParaRPr>
          </a:p>
        </p:txBody>
      </p:sp>
      <p:sp>
        <p:nvSpPr>
          <p:cNvPr id="20" name="PlaceHolder 2"/>
          <p:cNvSpPr>
            <a:spLocks noGrp="1"/>
          </p:cNvSpPr>
          <p:nvPr>
            <p:ph type="body"/>
          </p:nvPr>
        </p:nvSpPr>
        <p:spPr>
          <a:xfrm>
            <a:off x="377640" y="2501640"/>
            <a:ext cx="3319920" cy="295740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3863880" y="2501640"/>
            <a:ext cx="3319920" cy="295740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377640" y="5740560"/>
            <a:ext cx="6803280" cy="295740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77640" y="425880"/>
            <a:ext cx="6802920" cy="1785240"/>
          </a:xfrm>
          <a:prstGeom prst="rect">
            <a:avLst/>
          </a:prstGeom>
        </p:spPr>
        <p:txBody>
          <a:bodyPr lIns="0" tIns="0" rIns="0" bIns="0" anchor="ctr">
            <a:spAutoFit/>
          </a:bodyP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377640" y="2501640"/>
            <a:ext cx="6802920" cy="6200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77640" y="426240"/>
            <a:ext cx="6803280" cy="178488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377640" y="2501640"/>
            <a:ext cx="6803280" cy="62006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648099" y="1340640"/>
            <a:ext cx="6116203" cy="132198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fr-FR" sz="3600" b="1" strike="noStrike" spc="-1" dirty="0">
                <a:solidFill>
                  <a:srgbClr val="5B9BD5"/>
                </a:solidFill>
                <a:latin typeface="Calibri"/>
                <a:ea typeface="DejaVu Sans"/>
              </a:rPr>
              <a:t>E-Synergie</a:t>
            </a:r>
            <a:endParaRPr lang="fr-FR" sz="3600" b="0" strike="noStrike" spc="-1" dirty="0">
              <a:latin typeface="Arial"/>
            </a:endParaRPr>
          </a:p>
          <a:p>
            <a:pPr algn="ctr">
              <a:lnSpc>
                <a:spcPct val="100000"/>
              </a:lnSpc>
            </a:pPr>
            <a:r>
              <a:rPr lang="fr-FR" sz="2800" b="1" strike="noStrike" spc="-1" dirty="0">
                <a:solidFill>
                  <a:srgbClr val="5B9BD5"/>
                </a:solidFill>
                <a:latin typeface="Calibri"/>
                <a:ea typeface="DejaVu Sans"/>
              </a:rPr>
              <a:t>Demande de subvention dématérialisée</a:t>
            </a:r>
            <a:endParaRPr lang="fr-FR" sz="2800" b="0" strike="noStrike" spc="-1" dirty="0">
              <a:latin typeface="Arial"/>
            </a:endParaRPr>
          </a:p>
          <a:p>
            <a:pPr algn="ctr">
              <a:lnSpc>
                <a:spcPct val="100000"/>
              </a:lnSpc>
            </a:pPr>
            <a:r>
              <a:rPr lang="fr-FR" sz="1600" b="0" strike="noStrike" spc="-1" dirty="0">
                <a:solidFill>
                  <a:srgbClr val="5B9BD5"/>
                </a:solidFill>
                <a:latin typeface="Calibri"/>
                <a:ea typeface="DejaVu Sans"/>
              </a:rPr>
              <a:t>Programme </a:t>
            </a:r>
            <a:r>
              <a:rPr lang="fr-FR" sz="1600" b="0" strike="noStrike" spc="-1" dirty="0" smtClean="0">
                <a:solidFill>
                  <a:srgbClr val="5B9BD5"/>
                </a:solidFill>
                <a:latin typeface="Calibri"/>
                <a:ea typeface="DejaVu Sans"/>
              </a:rPr>
              <a:t>FEDER-FSE+ ou PCIA 2021-2027</a:t>
            </a:r>
            <a:endParaRPr lang="fr-FR" sz="1600" b="0" strike="noStrike" spc="-1" dirty="0">
              <a:latin typeface="Arial"/>
            </a:endParaRPr>
          </a:p>
        </p:txBody>
      </p:sp>
      <p:sp>
        <p:nvSpPr>
          <p:cNvPr id="77" name="Line 2"/>
          <p:cNvSpPr/>
          <p:nvPr/>
        </p:nvSpPr>
        <p:spPr>
          <a:xfrm>
            <a:off x="302040" y="1340640"/>
            <a:ext cx="6882840" cy="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78" name="Line 3"/>
          <p:cNvSpPr/>
          <p:nvPr/>
        </p:nvSpPr>
        <p:spPr>
          <a:xfrm flipV="1">
            <a:off x="302040" y="28368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79" name="CustomShape 4"/>
          <p:cNvSpPr/>
          <p:nvPr/>
        </p:nvSpPr>
        <p:spPr>
          <a:xfrm>
            <a:off x="1650240" y="9889200"/>
            <a:ext cx="427644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FEDER-FSE+ ou PCIA 2021-2027 - </a:t>
            </a:r>
            <a:endParaRPr lang="fr-FR" sz="989" b="0" strike="noStrike" spc="-1" dirty="0">
              <a:latin typeface="Arial"/>
            </a:endParaRPr>
          </a:p>
        </p:txBody>
      </p:sp>
      <p:sp>
        <p:nvSpPr>
          <p:cNvPr id="80" name="CustomShape 5"/>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6C14548-5819-4E53-B649-67B4931666EB}" type="slidenum">
              <a:rPr lang="fr-FR" sz="989" b="0" strike="noStrike" spc="-1">
                <a:solidFill>
                  <a:srgbClr val="8B8B8B"/>
                </a:solidFill>
                <a:latin typeface="Calibri"/>
                <a:ea typeface="DejaVu Sans"/>
              </a:rPr>
              <a:t>1</a:t>
            </a:fld>
            <a:endParaRPr lang="fr-FR" sz="989" b="0" strike="noStrike" spc="-1">
              <a:latin typeface="Arial"/>
            </a:endParaRPr>
          </a:p>
        </p:txBody>
      </p:sp>
      <p:sp>
        <p:nvSpPr>
          <p:cNvPr id="81" name="CustomShape 6"/>
          <p:cNvSpPr/>
          <p:nvPr/>
        </p:nvSpPr>
        <p:spPr>
          <a:xfrm>
            <a:off x="202680" y="3024360"/>
            <a:ext cx="7153200" cy="550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dirty="0">
                <a:solidFill>
                  <a:srgbClr val="000000"/>
                </a:solidFill>
                <a:uFillTx/>
                <a:latin typeface="Calibri"/>
                <a:ea typeface="DejaVu Sans"/>
              </a:rPr>
              <a:t> </a:t>
            </a:r>
            <a:r>
              <a:rPr lang="fr-FR" sz="1600" b="1" u="sng" strike="noStrike" spc="-1" dirty="0">
                <a:solidFill>
                  <a:srgbClr val="000000"/>
                </a:solidFill>
                <a:uFillTx/>
                <a:latin typeface="Calibri"/>
                <a:ea typeface="DejaVu Sans"/>
              </a:rPr>
              <a:t>Préambule </a:t>
            </a:r>
            <a:endParaRPr lang="fr-FR" sz="1600" b="0" strike="noStrike" spc="-1" dirty="0">
              <a:latin typeface="Arial"/>
            </a:endParaRPr>
          </a:p>
          <a:p>
            <a:pPr>
              <a:lnSpc>
                <a:spcPct val="100000"/>
              </a:lnSpc>
            </a:pPr>
            <a:endParaRPr lang="fr-FR" sz="1600" b="0" strike="noStrike" spc="-1" dirty="0">
              <a:latin typeface="Arial"/>
            </a:endParaRPr>
          </a:p>
          <a:p>
            <a:pPr algn="just">
              <a:lnSpc>
                <a:spcPct val="100000"/>
              </a:lnSpc>
            </a:pPr>
            <a:r>
              <a:rPr lang="fr-FR" sz="1200" b="0" strike="noStrike" spc="-1" dirty="0">
                <a:solidFill>
                  <a:srgbClr val="000000"/>
                </a:solidFill>
                <a:latin typeface="Calibri"/>
                <a:ea typeface="DejaVu Sans"/>
              </a:rPr>
              <a:t>Ce tutoriel a pour vocation de vous aider à préparer la saisie de votre demande de subvention via le portail e-Synergie en vous présentant les pièces à fournir, et à vous guider tout au long de votre saisie.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1" i="1" strike="noStrike" spc="-1" dirty="0">
                <a:solidFill>
                  <a:srgbClr val="000000"/>
                </a:solidFill>
                <a:latin typeface="Calibri"/>
                <a:ea typeface="DejaVu Sans"/>
              </a:rPr>
              <a:t>Informations pratiques préliminaires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strike="noStrike" spc="-1" dirty="0">
                <a:solidFill>
                  <a:srgbClr val="000000"/>
                </a:solidFill>
                <a:latin typeface="Calibri"/>
                <a:ea typeface="DejaVu Sans"/>
              </a:rPr>
              <a:t>NB : des consignes et aides nécessaires à la saisie de la demande de subvention sont intégrées au sein des différents écrans. Nous vous invitons à vous y reporter.</a:t>
            </a:r>
            <a:endParaRPr lang="fr-FR" sz="1200" b="0" strike="noStrike" spc="-1" dirty="0">
              <a:latin typeface="Arial"/>
            </a:endParaRPr>
          </a:p>
          <a:p>
            <a:pPr algn="just">
              <a:lnSpc>
                <a:spcPct val="100000"/>
              </a:lnSpc>
            </a:pP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Le </a:t>
            </a:r>
            <a:r>
              <a:rPr lang="fr-FR" sz="1200" b="1" strike="noStrike" spc="-1" dirty="0">
                <a:solidFill>
                  <a:srgbClr val="000000"/>
                </a:solidFill>
                <a:latin typeface="Calibri"/>
                <a:ea typeface="DejaVu Sans"/>
              </a:rPr>
              <a:t>symbole  </a:t>
            </a:r>
            <a:r>
              <a:rPr lang="fr-FR" sz="1200" b="0" strike="noStrike" spc="-1" dirty="0">
                <a:solidFill>
                  <a:srgbClr val="000000"/>
                </a:solidFill>
                <a:latin typeface="Calibri"/>
                <a:ea typeface="DejaVu Sans"/>
              </a:rPr>
              <a:t>          situé à droite d’un champ permet d’afficher une aide à saisir sur le champ concerné.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L’astérisque</a:t>
            </a:r>
            <a:r>
              <a:rPr lang="fr-FR" sz="1200" b="0" strike="noStrike" spc="-1" dirty="0">
                <a:solidFill>
                  <a:srgbClr val="000000"/>
                </a:solidFill>
                <a:latin typeface="Calibri"/>
                <a:ea typeface="DejaVu Sans"/>
              </a:rPr>
              <a:t> (</a:t>
            </a:r>
            <a:r>
              <a:rPr lang="fr-FR" sz="1200" b="1" strike="noStrike" spc="-1" dirty="0">
                <a:solidFill>
                  <a:srgbClr val="000000"/>
                </a:solidFill>
                <a:latin typeface="Calibri"/>
                <a:ea typeface="DejaVu Sans"/>
              </a:rPr>
              <a:t>*</a:t>
            </a:r>
            <a:r>
              <a:rPr lang="fr-FR" sz="1200" b="0" strike="noStrike" spc="-1" dirty="0">
                <a:solidFill>
                  <a:srgbClr val="000000"/>
                </a:solidFill>
                <a:latin typeface="Calibri"/>
                <a:ea typeface="DejaVu Sans"/>
              </a:rPr>
              <a:t>) indique que le champ est à renseigner obligatoirement.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Les </a:t>
            </a:r>
            <a:r>
              <a:rPr lang="fr-FR" sz="1200" b="1" i="1" u="sng" strike="noStrike" spc="-1" dirty="0">
                <a:solidFill>
                  <a:srgbClr val="808080"/>
                </a:solidFill>
                <a:uFillTx/>
                <a:latin typeface="Calibri"/>
                <a:ea typeface="DejaVu Sans"/>
              </a:rPr>
              <a:t>champs grisés </a:t>
            </a:r>
            <a:r>
              <a:rPr lang="fr-FR" sz="1200" b="0" strike="noStrike" spc="-1" dirty="0">
                <a:solidFill>
                  <a:srgbClr val="000000"/>
                </a:solidFill>
                <a:latin typeface="Calibri"/>
                <a:ea typeface="DejaVu Sans"/>
              </a:rPr>
              <a:t>ne sont pas saisissables ou sont remplis automatiquement ;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Enregistrez régulièrement </a:t>
            </a:r>
            <a:r>
              <a:rPr lang="fr-FR" sz="1200" b="0" strike="noStrike" spc="-1" dirty="0">
                <a:solidFill>
                  <a:srgbClr val="000000"/>
                </a:solidFill>
                <a:latin typeface="Calibri"/>
                <a:ea typeface="DejaVu Sans"/>
              </a:rPr>
              <a:t>votre saisie et ne fermez pas la fenêtre en cliquant sur la croix rouge sans avoir enregistré au préalable : toutes les données saisies seraient perdues. </a:t>
            </a:r>
            <a:endParaRPr lang="fr-FR" sz="1200" b="0" strike="noStrike" spc="-1" dirty="0">
              <a:latin typeface="Arial"/>
            </a:endParaRPr>
          </a:p>
          <a:p>
            <a:pPr algn="just">
              <a:lnSpc>
                <a:spcPct val="100000"/>
              </a:lnSpc>
            </a:pPr>
            <a:endParaRPr lang="fr-FR" sz="1200" b="0" strike="noStrike" spc="-1" dirty="0">
              <a:latin typeface="Arial"/>
            </a:endParaRPr>
          </a:p>
          <a:p>
            <a:pPr algn="just">
              <a:lnSpc>
                <a:spcPct val="100000"/>
              </a:lnSpc>
            </a:pPr>
            <a:r>
              <a:rPr lang="fr-FR" sz="1200" b="0" u="sng" strike="noStrike" spc="-1" dirty="0">
                <a:solidFill>
                  <a:srgbClr val="000000"/>
                </a:solidFill>
                <a:uFillTx/>
                <a:latin typeface="Calibri"/>
                <a:ea typeface="DejaVu Sans"/>
              </a:rPr>
              <a:t>Vous pouvez à tout moment </a:t>
            </a:r>
            <a:r>
              <a:rPr lang="fr-FR" sz="1200" b="0" strike="noStrike" spc="-1" dirty="0">
                <a:solidFill>
                  <a:srgbClr val="000000"/>
                </a:solidFill>
                <a:latin typeface="Calibri"/>
                <a:ea typeface="DejaVu Sans"/>
              </a:rPr>
              <a:t>: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Modifier </a:t>
            </a:r>
            <a:r>
              <a:rPr lang="fr-FR" sz="1200" b="0" strike="noStrike" spc="-1" dirty="0">
                <a:solidFill>
                  <a:srgbClr val="000000"/>
                </a:solidFill>
                <a:latin typeface="Calibri"/>
                <a:ea typeface="DejaVu Sans"/>
              </a:rPr>
              <a:t>votre demande à l’état de brouillon (tant qu’elle n’est pas envoyée) et revenir en arrière à tout moment dans le processus et les étapes de saisie,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Eventuellement </a:t>
            </a:r>
            <a:r>
              <a:rPr lang="fr-FR" sz="1200" b="1" strike="noStrike" spc="-1" dirty="0">
                <a:solidFill>
                  <a:srgbClr val="000000"/>
                </a:solidFill>
                <a:latin typeface="Calibri"/>
                <a:ea typeface="DejaVu Sans"/>
              </a:rPr>
              <a:t>supprimer</a:t>
            </a:r>
            <a:r>
              <a:rPr lang="fr-FR" sz="1200" b="0" strike="noStrike" spc="-1" dirty="0">
                <a:solidFill>
                  <a:srgbClr val="000000"/>
                </a:solidFill>
                <a:latin typeface="Calibri"/>
                <a:ea typeface="DejaVu Sans"/>
              </a:rPr>
              <a:t> votre demande,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Exporter et récupérer </a:t>
            </a:r>
            <a:r>
              <a:rPr lang="fr-FR" sz="1200" b="0" strike="noStrike" spc="-1" dirty="0">
                <a:solidFill>
                  <a:srgbClr val="000000"/>
                </a:solidFill>
                <a:latin typeface="Calibri"/>
                <a:ea typeface="DejaVu Sans"/>
              </a:rPr>
              <a:t>à tout moment votre demande au format PDF tout au long de votre saisie,  </a:t>
            </a:r>
            <a:endParaRPr lang="fr-FR" sz="1200" b="0" strike="noStrike" spc="-1" dirty="0">
              <a:latin typeface="Arial"/>
            </a:endParaRPr>
          </a:p>
          <a:p>
            <a:pPr marL="171360" indent="-170280" algn="just">
              <a:lnSpc>
                <a:spcPct val="100000"/>
              </a:lnSpc>
              <a:buClr>
                <a:srgbClr val="000000"/>
              </a:buClr>
              <a:buFont typeface="Arial"/>
              <a:buChar char="•"/>
            </a:pPr>
            <a:r>
              <a:rPr lang="fr-FR" sz="1200" b="0" strike="noStrike" spc="-1" dirty="0">
                <a:solidFill>
                  <a:srgbClr val="000000"/>
                </a:solidFill>
                <a:latin typeface="Calibri"/>
                <a:ea typeface="DejaVu Sans"/>
              </a:rPr>
              <a:t>Rédiger plusieurs demandes (il n’est pas nécessaire d’avoir envoyé une demande afin d’en préparer une seconde). </a:t>
            </a:r>
            <a:endParaRPr lang="fr-FR" sz="1200" b="0" strike="noStrike" spc="-1" dirty="0">
              <a:latin typeface="Arial"/>
            </a:endParaRPr>
          </a:p>
          <a:p>
            <a:pPr marL="171360" indent="-170280" algn="just">
              <a:lnSpc>
                <a:spcPct val="100000"/>
              </a:lnSpc>
              <a:buClr>
                <a:srgbClr val="000000"/>
              </a:buClr>
              <a:buFont typeface="Arial"/>
              <a:buChar char="•"/>
            </a:pPr>
            <a:r>
              <a:rPr lang="fr-FR" sz="1200" b="1" strike="noStrike" spc="-1" dirty="0">
                <a:solidFill>
                  <a:srgbClr val="000000"/>
                </a:solidFill>
                <a:latin typeface="Calibri"/>
                <a:ea typeface="DejaVu Sans"/>
              </a:rPr>
              <a:t>Communiquer</a:t>
            </a:r>
            <a:r>
              <a:rPr lang="fr-FR" sz="1200" b="0" strike="noStrike" spc="-1" dirty="0">
                <a:solidFill>
                  <a:srgbClr val="000000"/>
                </a:solidFill>
                <a:latin typeface="Calibri"/>
                <a:ea typeface="DejaVu Sans"/>
              </a:rPr>
              <a:t> avec le service en charge du suivi de votre demande une fois celle-ci envoyée, en cliquant sur le </a:t>
            </a:r>
            <a:r>
              <a:rPr lang="fr-FR" sz="1200" b="1" u="sng" strike="noStrike" spc="-1" dirty="0">
                <a:solidFill>
                  <a:srgbClr val="000000"/>
                </a:solidFill>
                <a:uFillTx/>
                <a:latin typeface="Calibri"/>
                <a:ea typeface="DejaVu Sans"/>
              </a:rPr>
              <a:t>bouton</a:t>
            </a:r>
            <a:r>
              <a:rPr lang="fr-FR" sz="1200" b="0" strike="noStrike" spc="-1" dirty="0">
                <a:solidFill>
                  <a:srgbClr val="000000"/>
                </a:solidFill>
                <a:latin typeface="Calibri"/>
                <a:ea typeface="DejaVu Sans"/>
              </a:rPr>
              <a:t> « Communication »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endParaRPr lang="fr-FR" sz="1200" b="0" strike="noStrike" spc="-1" dirty="0">
              <a:latin typeface="Arial"/>
            </a:endParaRPr>
          </a:p>
        </p:txBody>
      </p:sp>
      <p:pic>
        <p:nvPicPr>
          <p:cNvPr id="82" name="Image 18"/>
          <p:cNvPicPr/>
          <p:nvPr/>
        </p:nvPicPr>
        <p:blipFill>
          <a:blip r:embed="rId2"/>
          <a:stretch/>
        </p:blipFill>
        <p:spPr>
          <a:xfrm>
            <a:off x="1258031" y="4996991"/>
            <a:ext cx="189000" cy="202320"/>
          </a:xfrm>
          <a:prstGeom prst="rect">
            <a:avLst/>
          </a:prstGeom>
          <a:ln>
            <a:noFill/>
          </a:ln>
        </p:spPr>
      </p:pic>
      <p:pic>
        <p:nvPicPr>
          <p:cNvPr id="83" name="Image 1"/>
          <p:cNvPicPr/>
          <p:nvPr/>
        </p:nvPicPr>
        <p:blipFill>
          <a:blip r:embed="rId3"/>
          <a:stretch/>
        </p:blipFill>
        <p:spPr>
          <a:xfrm>
            <a:off x="342000" y="7839720"/>
            <a:ext cx="6892920" cy="1004400"/>
          </a:xfrm>
          <a:prstGeom prst="rect">
            <a:avLst/>
          </a:prstGeom>
          <a:ln>
            <a:noFill/>
          </a:ln>
        </p:spPr>
      </p:pic>
      <p:sp>
        <p:nvSpPr>
          <p:cNvPr id="84" name="CustomShape 7"/>
          <p:cNvSpPr/>
          <p:nvPr/>
        </p:nvSpPr>
        <p:spPr>
          <a:xfrm>
            <a:off x="1899000" y="7684560"/>
            <a:ext cx="3438720" cy="997560"/>
          </a:xfrm>
          <a:custGeom>
            <a:avLst/>
            <a:gdLst/>
            <a:ahLst/>
            <a:cxnLst/>
            <a:rect l="l" t="t" r="r" b="b"/>
            <a:pathLst>
              <a:path w="21600" h="21600">
                <a:moveTo>
                  <a:pt x="0" y="0"/>
                </a:moveTo>
                <a:lnTo>
                  <a:pt x="21600" y="21600"/>
                </a:lnTo>
              </a:path>
            </a:pathLst>
          </a:custGeom>
          <a:noFill/>
          <a:ln>
            <a:solidFill>
              <a:schemeClr val="accent5">
                <a:lumMod val="75000"/>
              </a:schemeClr>
            </a:solidFill>
            <a:round/>
            <a:tailEnd type="triangle" w="med" len="med"/>
          </a:ln>
        </p:spPr>
        <p:style>
          <a:lnRef idx="1">
            <a:schemeClr val="accent1"/>
          </a:lnRef>
          <a:fillRef idx="0">
            <a:schemeClr val="accent1"/>
          </a:fillRef>
          <a:effectRef idx="0">
            <a:schemeClr val="accent1"/>
          </a:effectRef>
          <a:fontRef idx="minor"/>
        </p:style>
      </p:sp>
      <p:pic>
        <p:nvPicPr>
          <p:cNvPr id="85" name="Image 14"/>
          <p:cNvPicPr/>
          <p:nvPr/>
        </p:nvPicPr>
        <p:blipFill>
          <a:blip r:embed="rId4"/>
          <a:srcRect l="29069" t="51884" r="63186" b="39876"/>
          <a:stretch/>
        </p:blipFill>
        <p:spPr>
          <a:xfrm>
            <a:off x="5784840" y="230760"/>
            <a:ext cx="1398960" cy="929160"/>
          </a:xfrm>
          <a:prstGeom prst="rect">
            <a:avLst/>
          </a:prstGeom>
          <a:ln>
            <a:noFill/>
          </a:ln>
        </p:spPr>
      </p:pic>
      <p:pic>
        <p:nvPicPr>
          <p:cNvPr id="86" name="Image 1"/>
          <p:cNvPicPr/>
          <p:nvPr/>
        </p:nvPicPr>
        <p:blipFill>
          <a:blip r:embed="rId5"/>
          <a:stretch/>
        </p:blipFill>
        <p:spPr>
          <a:xfrm>
            <a:off x="360000" y="288000"/>
            <a:ext cx="1181160" cy="100764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6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Programme </a:t>
            </a:r>
            <a:r>
              <a:rPr lang="fr-FR" sz="989" b="0" strike="noStrike" spc="-1" dirty="0" smtClean="0">
                <a:solidFill>
                  <a:srgbClr val="8B8B8B"/>
                </a:solidFill>
                <a:latin typeface="Calibri"/>
                <a:ea typeface="DejaVu Sans"/>
              </a:rPr>
              <a:t>FEDER-FSE+ ou PCIA 2021-2027</a:t>
            </a:r>
            <a:endParaRPr lang="fr-FR" sz="989" b="0" strike="noStrike" spc="-1" dirty="0">
              <a:latin typeface="Arial"/>
            </a:endParaRPr>
          </a:p>
        </p:txBody>
      </p:sp>
      <p:sp>
        <p:nvSpPr>
          <p:cNvPr id="16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4BA8A37-66F9-4D56-A836-AA1B29DFF4E8}" type="slidenum">
              <a:rPr lang="fr-FR" sz="989" b="0" strike="noStrike" spc="-1">
                <a:solidFill>
                  <a:srgbClr val="8B8B8B"/>
                </a:solidFill>
                <a:latin typeface="Calibri"/>
                <a:ea typeface="DejaVu Sans"/>
              </a:rPr>
              <a:t>10</a:t>
            </a:fld>
            <a:endParaRPr lang="fr-FR" sz="989" b="0" strike="noStrike" spc="-1">
              <a:latin typeface="Arial"/>
            </a:endParaRPr>
          </a:p>
        </p:txBody>
      </p:sp>
      <p:pic>
        <p:nvPicPr>
          <p:cNvPr id="167" name="Image 3"/>
          <p:cNvPicPr/>
          <p:nvPr/>
        </p:nvPicPr>
        <p:blipFill>
          <a:blip r:embed="rId2"/>
          <a:stretch/>
        </p:blipFill>
        <p:spPr>
          <a:xfrm>
            <a:off x="1050480" y="4429800"/>
            <a:ext cx="5494680" cy="1818360"/>
          </a:xfrm>
          <a:prstGeom prst="rect">
            <a:avLst/>
          </a:prstGeom>
          <a:ln>
            <a:noFill/>
          </a:ln>
        </p:spPr>
      </p:pic>
      <p:pic>
        <p:nvPicPr>
          <p:cNvPr id="168" name="Image 10"/>
          <p:cNvPicPr/>
          <p:nvPr/>
        </p:nvPicPr>
        <p:blipFill>
          <a:blip r:embed="rId3"/>
          <a:stretch/>
        </p:blipFill>
        <p:spPr>
          <a:xfrm>
            <a:off x="938880" y="1185120"/>
            <a:ext cx="5780520" cy="3275640"/>
          </a:xfrm>
          <a:prstGeom prst="rect">
            <a:avLst/>
          </a:prstGeom>
          <a:ln>
            <a:noFill/>
          </a:ln>
        </p:spPr>
      </p:pic>
      <p:sp>
        <p:nvSpPr>
          <p:cNvPr id="169" name="CustomShape 4"/>
          <p:cNvSpPr/>
          <p:nvPr/>
        </p:nvSpPr>
        <p:spPr>
          <a:xfrm>
            <a:off x="1154520" y="3372840"/>
            <a:ext cx="5249520" cy="10603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r>
              <a:rPr lang="fr-FR" sz="900" b="1" dirty="0" smtClean="0"/>
              <a:t>Programme</a:t>
            </a:r>
            <a:r>
              <a:rPr lang="fr-FR" sz="900" dirty="0" smtClean="0"/>
              <a:t> : Programme opérationnel FEDER-FSE+ 2021-2027 ou PCIA 2021-2027</a:t>
            </a:r>
            <a:br>
              <a:rPr lang="fr-FR" sz="900" dirty="0" smtClean="0"/>
            </a:br>
            <a:r>
              <a:rPr lang="fr-FR" sz="900" b="1" dirty="0" smtClean="0"/>
              <a:t>Service Guichet</a:t>
            </a:r>
            <a:r>
              <a:rPr lang="fr-FR" sz="900" dirty="0" smtClean="0"/>
              <a:t> : Direction Pilotage </a:t>
            </a:r>
            <a:r>
              <a:rPr lang="fr-FR" sz="900" dirty="0" err="1" smtClean="0"/>
              <a:t>federfse</a:t>
            </a:r>
            <a:r>
              <a:rPr lang="fr-FR" sz="900" dirty="0" smtClean="0"/>
              <a:t>+ (SERV-210) ou PCIA (SERV-205)</a:t>
            </a:r>
            <a:br>
              <a:rPr lang="fr-FR" sz="900" dirty="0" smtClean="0"/>
            </a:br>
            <a:r>
              <a:rPr lang="fr-FR" sz="900" b="1" dirty="0" smtClean="0"/>
              <a:t>Codification</a:t>
            </a:r>
            <a:r>
              <a:rPr lang="fr-FR" sz="900" dirty="0" smtClean="0"/>
              <a:t> : </a:t>
            </a:r>
            <a:br>
              <a:rPr lang="fr-FR" sz="900" dirty="0" smtClean="0"/>
            </a:br>
            <a:r>
              <a:rPr lang="fr-FR" sz="900" b="1" dirty="0" smtClean="0"/>
              <a:t>PR01</a:t>
            </a:r>
            <a:r>
              <a:rPr lang="fr-FR" sz="900" dirty="0" smtClean="0"/>
              <a:t> – Consolider les filières et accompagner les activités vers la croissance et l’emploi</a:t>
            </a:r>
          </a:p>
          <a:p>
            <a:r>
              <a:rPr lang="fr-FR" sz="900" b="1" dirty="0" smtClean="0"/>
              <a:t>RSO1.1 – Développer les capacités de recherche et d’innovation et technologies de pointe</a:t>
            </a:r>
          </a:p>
          <a:p>
            <a:r>
              <a:rPr lang="fr-FR" sz="900" b="1" dirty="0" smtClean="0"/>
              <a:t>TA01 -  structures des plateformes scientifique et technologique comme outils en appui à la recherche et au transfert</a:t>
            </a:r>
            <a:endParaRPr lang="fr-FR" sz="900" dirty="0"/>
          </a:p>
        </p:txBody>
      </p:sp>
      <p:sp>
        <p:nvSpPr>
          <p:cNvPr id="170" name="CustomShape 5"/>
          <p:cNvSpPr/>
          <p:nvPr/>
        </p:nvSpPr>
        <p:spPr>
          <a:xfrm>
            <a:off x="532800" y="6245280"/>
            <a:ext cx="659304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Vous accédez ensuite à la page « Contexte » qui vous permet de modifier, en plus, le service guichet de votre demande. </a:t>
            </a:r>
            <a:endParaRPr lang="fr-FR" sz="1200" b="0" strike="noStrike" spc="-1">
              <a:latin typeface="Arial"/>
            </a:endParaRPr>
          </a:p>
        </p:txBody>
      </p:sp>
      <p:sp>
        <p:nvSpPr>
          <p:cNvPr id="171" name="CustomShape 6"/>
          <p:cNvSpPr/>
          <p:nvPr/>
        </p:nvSpPr>
        <p:spPr>
          <a:xfrm>
            <a:off x="626400" y="7776000"/>
            <a:ext cx="2037240" cy="22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900" b="0" strike="noStrike" spc="-1">
                <a:solidFill>
                  <a:srgbClr val="000000"/>
                </a:solidFill>
                <a:latin typeface="Calibri"/>
                <a:ea typeface="DejaVu Sans"/>
              </a:rPr>
              <a:t>Territoire </a:t>
            </a:r>
            <a:endParaRPr lang="fr-FR" sz="900" b="0" strike="noStrike" spc="-1">
              <a:latin typeface="Arial"/>
            </a:endParaRPr>
          </a:p>
        </p:txBody>
      </p:sp>
      <p:sp>
        <p:nvSpPr>
          <p:cNvPr id="172" name="CustomShape 7"/>
          <p:cNvSpPr/>
          <p:nvPr/>
        </p:nvSpPr>
        <p:spPr>
          <a:xfrm>
            <a:off x="2421360" y="8484480"/>
            <a:ext cx="3311640" cy="217440"/>
          </a:xfrm>
          <a:prstGeom prst="rect">
            <a:avLst/>
          </a:prstGeom>
          <a:noFill/>
          <a:ln w="19080">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fr-FR" sz="900" b="0" strike="noStrike" spc="-1" dirty="0" smtClean="0">
                <a:solidFill>
                  <a:srgbClr val="808080"/>
                </a:solidFill>
                <a:latin typeface="Calibri"/>
                <a:ea typeface="DejaVu Sans"/>
              </a:rPr>
              <a:t> </a:t>
            </a:r>
            <a:endParaRPr lang="fr-FR" sz="900" b="0" strike="noStrike" spc="-1" dirty="0">
              <a:latin typeface="Arial"/>
            </a:endParaRPr>
          </a:p>
        </p:txBody>
      </p:sp>
      <p:sp>
        <p:nvSpPr>
          <p:cNvPr id="173" name="CustomShape 8"/>
          <p:cNvSpPr/>
          <p:nvPr/>
        </p:nvSpPr>
        <p:spPr>
          <a:xfrm>
            <a:off x="480240" y="9299160"/>
            <a:ext cx="669744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Quand la modification est faite</a:t>
            </a:r>
            <a:r>
              <a:rPr lang="fr-FR" sz="1200" b="1" u="sng" strike="noStrike" spc="-1">
                <a:solidFill>
                  <a:srgbClr val="000000"/>
                </a:solidFill>
                <a:uFillTx/>
                <a:latin typeface="Calibri"/>
                <a:ea typeface="DejaVu Sans"/>
              </a:rPr>
              <a:t>, il faut repasser toutes les étapes effectuées </a:t>
            </a:r>
            <a:r>
              <a:rPr lang="fr-FR" sz="1200" b="0" strike="noStrike" spc="-1">
                <a:solidFill>
                  <a:srgbClr val="000000"/>
                </a:solidFill>
                <a:latin typeface="Calibri"/>
                <a:ea typeface="DejaVu Sans"/>
              </a:rPr>
              <a:t>afin de vérifier et de valider la prise en compte de la modification dans chaque étape rempli précédemment. </a:t>
            </a:r>
            <a:endParaRPr lang="fr-FR" sz="1200" b="0" strike="noStrike" spc="-1">
              <a:latin typeface="Arial"/>
            </a:endParaRPr>
          </a:p>
        </p:txBody>
      </p:sp>
      <p:pic>
        <p:nvPicPr>
          <p:cNvPr id="174" name="Image 21"/>
          <p:cNvPicPr/>
          <p:nvPr/>
        </p:nvPicPr>
        <p:blipFill>
          <a:blip r:embed="rId4"/>
          <a:srcRect l="29069" t="51884" r="63186" b="39876"/>
          <a:stretch/>
        </p:blipFill>
        <p:spPr>
          <a:xfrm>
            <a:off x="6039720" y="160200"/>
            <a:ext cx="1145160" cy="761040"/>
          </a:xfrm>
          <a:prstGeom prst="rect">
            <a:avLst/>
          </a:prstGeom>
          <a:ln>
            <a:noFill/>
          </a:ln>
        </p:spPr>
      </p:pic>
      <p:sp>
        <p:nvSpPr>
          <p:cNvPr id="175" name="CustomShape 9"/>
          <p:cNvSpPr/>
          <p:nvPr/>
        </p:nvSpPr>
        <p:spPr>
          <a:xfrm flipH="1" flipV="1">
            <a:off x="6038280" y="1587960"/>
            <a:ext cx="767880" cy="616680"/>
          </a:xfrm>
          <a:custGeom>
            <a:avLst/>
            <a:gdLst/>
            <a:ahLst/>
            <a:cxnLst/>
            <a:rect l="l" t="t" r="r" b="b"/>
            <a:pathLst>
              <a:path w="21600" h="21600">
                <a:moveTo>
                  <a:pt x="0" y="0"/>
                </a:moveTo>
                <a:lnTo>
                  <a:pt x="21600" y="21600"/>
                </a:lnTo>
              </a:path>
            </a:pathLst>
          </a:custGeom>
          <a:noFill/>
          <a:ln w="5724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176" name="Image 1"/>
          <p:cNvPicPr/>
          <p:nvPr/>
        </p:nvPicPr>
        <p:blipFill>
          <a:blip r:embed="rId5"/>
          <a:stretch/>
        </p:blipFill>
        <p:spPr>
          <a:xfrm>
            <a:off x="402480" y="136440"/>
            <a:ext cx="1181160" cy="907200"/>
          </a:xfrm>
          <a:prstGeom prst="rect">
            <a:avLst/>
          </a:prstGeom>
          <a:ln w="9360">
            <a:noFill/>
          </a:ln>
        </p:spPr>
      </p:pic>
      <p:sp>
        <p:nvSpPr>
          <p:cNvPr id="177" name="CustomShape 10"/>
          <p:cNvSpPr/>
          <p:nvPr/>
        </p:nvSpPr>
        <p:spPr>
          <a:xfrm>
            <a:off x="576000" y="6840000"/>
            <a:ext cx="6335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latin typeface="Arial"/>
              </a:rPr>
              <a:t>Demande de subvention</a:t>
            </a:r>
          </a:p>
          <a:p>
            <a:pPr>
              <a:lnSpc>
                <a:spcPct val="100000"/>
              </a:lnSpc>
            </a:pPr>
            <a:endParaRPr lang="fr-FR" sz="1800" b="0" strike="noStrike" spc="-1">
              <a:latin typeface="Arial"/>
            </a:endParaRPr>
          </a:p>
          <a:p>
            <a:pPr>
              <a:lnSpc>
                <a:spcPct val="100000"/>
              </a:lnSpc>
            </a:pPr>
            <a:r>
              <a:rPr lang="fr-FR" sz="1800" b="0" strike="noStrike" spc="-1">
                <a:latin typeface="Arial"/>
              </a:rPr>
              <a:t>contexte de la demande</a:t>
            </a:r>
          </a:p>
        </p:txBody>
      </p:sp>
      <p:sp>
        <p:nvSpPr>
          <p:cNvPr id="178" name="CustomShape 11"/>
          <p:cNvSpPr/>
          <p:nvPr/>
        </p:nvSpPr>
        <p:spPr>
          <a:xfrm>
            <a:off x="2877840" y="7737840"/>
            <a:ext cx="266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Guyane</a:t>
            </a:r>
          </a:p>
        </p:txBody>
      </p:sp>
      <p:sp>
        <p:nvSpPr>
          <p:cNvPr id="179" name="CustomShape 12"/>
          <p:cNvSpPr/>
          <p:nvPr/>
        </p:nvSpPr>
        <p:spPr>
          <a:xfrm>
            <a:off x="648000" y="8034120"/>
            <a:ext cx="158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Programme</a:t>
            </a:r>
          </a:p>
        </p:txBody>
      </p:sp>
      <p:sp>
        <p:nvSpPr>
          <p:cNvPr id="180" name="CustomShape 13"/>
          <p:cNvSpPr/>
          <p:nvPr/>
        </p:nvSpPr>
        <p:spPr>
          <a:xfrm>
            <a:off x="2736000" y="8122320"/>
            <a:ext cx="4463640" cy="25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dirty="0">
                <a:latin typeface="Arial"/>
              </a:rPr>
              <a:t>Programme </a:t>
            </a:r>
            <a:r>
              <a:rPr lang="fr-FR" sz="1100" b="0" strike="noStrike" spc="-1" dirty="0" smtClean="0">
                <a:latin typeface="Arial"/>
              </a:rPr>
              <a:t>FEDER-FSE+ ou PCIA 21-27</a:t>
            </a:r>
            <a:endParaRPr lang="fr-FR" sz="1100" b="0" strike="noStrike" spc="-1" dirty="0">
              <a:latin typeface="Arial"/>
            </a:endParaRPr>
          </a:p>
        </p:txBody>
      </p:sp>
      <p:sp>
        <p:nvSpPr>
          <p:cNvPr id="181" name="CustomShape 14"/>
          <p:cNvSpPr/>
          <p:nvPr/>
        </p:nvSpPr>
        <p:spPr>
          <a:xfrm>
            <a:off x="605520" y="8404920"/>
            <a:ext cx="1007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Codification</a:t>
            </a:r>
          </a:p>
        </p:txBody>
      </p:sp>
      <p:sp>
        <p:nvSpPr>
          <p:cNvPr id="182" name="CustomShape 15"/>
          <p:cNvSpPr/>
          <p:nvPr/>
        </p:nvSpPr>
        <p:spPr>
          <a:xfrm>
            <a:off x="648000" y="8757720"/>
            <a:ext cx="1511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Service guichet</a:t>
            </a:r>
          </a:p>
        </p:txBody>
      </p:sp>
      <p:sp>
        <p:nvSpPr>
          <p:cNvPr id="183" name="CustomShape 16"/>
          <p:cNvSpPr/>
          <p:nvPr/>
        </p:nvSpPr>
        <p:spPr>
          <a:xfrm>
            <a:off x="2520000" y="8784000"/>
            <a:ext cx="37436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a:latin typeface="Arial"/>
              </a:rPr>
              <a:t>Sélectionner un service guichet</a:t>
            </a:r>
          </a:p>
        </p:txBody>
      </p:sp>
      <p:sp>
        <p:nvSpPr>
          <p:cNvPr id="2" name="Rectangle 1"/>
          <p:cNvSpPr/>
          <p:nvPr/>
        </p:nvSpPr>
        <p:spPr>
          <a:xfrm>
            <a:off x="2013480" y="8269854"/>
            <a:ext cx="5226120" cy="553998"/>
          </a:xfrm>
          <a:prstGeom prst="rect">
            <a:avLst/>
          </a:prstGeom>
        </p:spPr>
        <p:txBody>
          <a:bodyPr wrap="square">
            <a:spAutoFit/>
          </a:bodyPr>
          <a:lstStyle/>
          <a:p>
            <a:r>
              <a:rPr lang="fr-FR" sz="1000" b="1" dirty="0" smtClean="0"/>
              <a:t>OS03</a:t>
            </a:r>
            <a:r>
              <a:rPr lang="fr-FR" sz="1000" dirty="0" smtClean="0"/>
              <a:t> - Augmenter la taille et accroitre et la pérennisation des entreprises par un renforcement de l'accompagnement, de l'investissement et de leur environnement économique et financier </a:t>
            </a:r>
            <a:endParaRPr lang="fr-FR"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8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Programme </a:t>
            </a:r>
            <a:r>
              <a:rPr lang="fr-FR" sz="989" b="0" strike="noStrike" spc="-1" dirty="0" smtClean="0">
                <a:solidFill>
                  <a:srgbClr val="8B8B8B"/>
                </a:solidFill>
                <a:latin typeface="Calibri"/>
                <a:ea typeface="DejaVu Sans"/>
              </a:rPr>
              <a:t>FEDER-FSE+ ou PCIA 2021-2027</a:t>
            </a:r>
            <a:endParaRPr lang="fr-FR" sz="989" b="0" strike="noStrike" spc="-1" dirty="0">
              <a:latin typeface="Arial"/>
            </a:endParaRPr>
          </a:p>
        </p:txBody>
      </p:sp>
      <p:sp>
        <p:nvSpPr>
          <p:cNvPr id="18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ACFC49D-CAF5-4ADE-B175-1DBFB32CD604}" type="slidenum">
              <a:rPr lang="fr-FR" sz="989" b="0" strike="noStrike" spc="-1">
                <a:solidFill>
                  <a:srgbClr val="8B8B8B"/>
                </a:solidFill>
                <a:latin typeface="Calibri"/>
                <a:ea typeface="DejaVu Sans"/>
              </a:rPr>
              <a:t>11</a:t>
            </a:fld>
            <a:endParaRPr lang="fr-FR" sz="989" b="0" strike="noStrike" spc="-1">
              <a:latin typeface="Arial"/>
            </a:endParaRPr>
          </a:p>
        </p:txBody>
      </p:sp>
      <p:pic>
        <p:nvPicPr>
          <p:cNvPr id="187" name="Image 1"/>
          <p:cNvPicPr/>
          <p:nvPr/>
        </p:nvPicPr>
        <p:blipFill>
          <a:blip r:embed="rId2"/>
          <a:srcRect b="31777"/>
          <a:stretch/>
        </p:blipFill>
        <p:spPr>
          <a:xfrm>
            <a:off x="793800" y="1206720"/>
            <a:ext cx="6007680" cy="2250000"/>
          </a:xfrm>
          <a:prstGeom prst="rect">
            <a:avLst/>
          </a:prstGeom>
          <a:ln>
            <a:noFill/>
          </a:ln>
        </p:spPr>
      </p:pic>
      <p:sp>
        <p:nvSpPr>
          <p:cNvPr id="188" name="CustomShape 4"/>
          <p:cNvSpPr/>
          <p:nvPr/>
        </p:nvSpPr>
        <p:spPr>
          <a:xfrm>
            <a:off x="556560" y="3457440"/>
            <a:ext cx="6562440" cy="1937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u="sng" strike="noStrike" spc="-1" dirty="0">
                <a:solidFill>
                  <a:srgbClr val="00B0F0"/>
                </a:solidFill>
                <a:uFillTx/>
                <a:latin typeface="Calibri"/>
                <a:ea typeface="DejaVu Sans"/>
              </a:rPr>
              <a:t>Identification du projet :</a:t>
            </a: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L’intitulé de votre projet doit être explicite par rapport au type d' actions que vous avez sélectionné.</a:t>
            </a:r>
            <a:r>
              <a:rPr dirty="0"/>
              <a:t/>
            </a:r>
            <a:br>
              <a:rPr dirty="0"/>
            </a:br>
            <a:r>
              <a:rPr lang="fr-FR" sz="1200" b="0" strike="noStrike" spc="-1" dirty="0">
                <a:solidFill>
                  <a:srgbClr val="000000"/>
                </a:solidFill>
                <a:latin typeface="Calibri"/>
                <a:ea typeface="DejaVu Sans"/>
              </a:rPr>
              <a:t>Ne pas utiliser d'abréviation, vous pouvez indiquer la période de réalisation si nécessaire.</a:t>
            </a:r>
            <a:r>
              <a:rPr dirty="0"/>
              <a:t/>
            </a:r>
            <a:br>
              <a:rPr dirty="0"/>
            </a:br>
            <a:r>
              <a:rPr lang="fr-FR" sz="1200" b="0" strike="noStrike" spc="-1" dirty="0" smtClean="0">
                <a:solidFill>
                  <a:srgbClr val="000000"/>
                </a:solidFill>
                <a:latin typeface="Calibri"/>
                <a:ea typeface="DejaVu Sans"/>
              </a:rPr>
              <a:t>Le </a:t>
            </a:r>
            <a:r>
              <a:rPr lang="fr-FR" sz="1200" b="0" strike="noStrike" spc="-1" dirty="0">
                <a:solidFill>
                  <a:srgbClr val="000000"/>
                </a:solidFill>
                <a:latin typeface="Calibri"/>
                <a:ea typeface="DejaVu Sans"/>
              </a:rPr>
              <a:t>« Type » (standard ou marché public) : la case </a:t>
            </a:r>
            <a:r>
              <a:rPr lang="fr-FR" sz="1200" b="1" strike="noStrike" spc="-1" dirty="0">
                <a:solidFill>
                  <a:srgbClr val="FF0000"/>
                </a:solidFill>
                <a:latin typeface="Calibri"/>
                <a:ea typeface="DejaVu Sans"/>
              </a:rPr>
              <a:t>« Standard » est sélectionnée par défaut</a:t>
            </a:r>
            <a:r>
              <a:rPr lang="fr-FR" sz="1200" b="0" strike="noStrike" spc="-1" dirty="0">
                <a:solidFill>
                  <a:srgbClr val="000000"/>
                </a:solidFill>
                <a:latin typeface="Calibri"/>
                <a:ea typeface="DejaVu Sans"/>
              </a:rPr>
              <a:t>.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Pour le calendrier détaillé, Veuillez décrire le déroulement de votre projet et ses différentes phases depuis son démarrage jusqu’à sa fin. Chaque phase reprend les différentes actions nécessaires à sa réalisation. </a:t>
            </a:r>
            <a:r>
              <a:rPr lang="fr-FR" sz="1200" b="1" u="sng" strike="noStrike" spc="-1" dirty="0">
                <a:solidFill>
                  <a:srgbClr val="000000"/>
                </a:solidFill>
                <a:uFillTx/>
                <a:latin typeface="Calibri"/>
                <a:ea typeface="DejaVu Sans"/>
              </a:rPr>
              <a:t>Veuillez indiquer la date d'achèvement administratif et financier </a:t>
            </a:r>
            <a:r>
              <a:rPr lang="fr-FR" sz="1200" b="1" u="sng" strike="noStrike" spc="-1" dirty="0">
                <a:solidFill>
                  <a:srgbClr val="FF0000"/>
                </a:solidFill>
                <a:uFillTx/>
                <a:latin typeface="Calibri"/>
                <a:ea typeface="DejaVu Sans"/>
              </a:rPr>
              <a:t>(point de vigilance à mener en lien avec les consigne du portail) </a:t>
            </a:r>
            <a:r>
              <a:rPr lang="fr-FR" sz="1200" b="1" u="sng" strike="noStrike" spc="-1" dirty="0">
                <a:solidFill>
                  <a:srgbClr val="000000"/>
                </a:solidFill>
                <a:uFillTx/>
                <a:latin typeface="Calibri"/>
                <a:ea typeface="DejaVu Sans"/>
              </a:rPr>
              <a:t>. </a:t>
            </a:r>
            <a:endParaRPr lang="fr-FR" sz="1200" b="0" strike="noStrike" spc="-1" dirty="0">
              <a:latin typeface="Arial"/>
            </a:endParaRPr>
          </a:p>
          <a:p>
            <a:pPr>
              <a:lnSpc>
                <a:spcPct val="100000"/>
              </a:lnSpc>
            </a:pPr>
            <a:endParaRPr lang="fr-FR" sz="1200" b="0" strike="noStrike" spc="-1" dirty="0">
              <a:latin typeface="Arial"/>
            </a:endParaRPr>
          </a:p>
        </p:txBody>
      </p:sp>
      <p:sp>
        <p:nvSpPr>
          <p:cNvPr id="189" name="CustomShape 5"/>
          <p:cNvSpPr/>
          <p:nvPr/>
        </p:nvSpPr>
        <p:spPr>
          <a:xfrm>
            <a:off x="565560" y="5837040"/>
            <a:ext cx="24984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4 – Plan de financement</a:t>
            </a:r>
            <a:r>
              <a:rPr lang="fr-FR" sz="1400" b="1" strike="noStrike" spc="-1">
                <a:solidFill>
                  <a:srgbClr val="ED7D31"/>
                </a:solidFill>
                <a:latin typeface="Calibri"/>
                <a:ea typeface="DejaVu Sans"/>
              </a:rPr>
              <a:t>  </a:t>
            </a:r>
            <a:endParaRPr lang="fr-FR" sz="1400" b="0" strike="noStrike" spc="-1">
              <a:latin typeface="Arial"/>
            </a:endParaRPr>
          </a:p>
        </p:txBody>
      </p:sp>
      <p:sp>
        <p:nvSpPr>
          <p:cNvPr id="190" name="CustomShape 6"/>
          <p:cNvSpPr/>
          <p:nvPr/>
        </p:nvSpPr>
        <p:spPr>
          <a:xfrm>
            <a:off x="437040" y="6194520"/>
            <a:ext cx="66819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 plan de financement de l’opération correspond au budget de l’opération ; il doit donc présenter des dépenses et des ressources pour le financement de ces dépenses. Vous devez être vigilant quant à l’équilibre final de votre plan de financement prévisionnel (dépenses = ressources). </a:t>
            </a:r>
            <a:endParaRPr lang="fr-FR" sz="1200" b="0" strike="noStrike" spc="-1">
              <a:latin typeface="Arial"/>
            </a:endParaRPr>
          </a:p>
        </p:txBody>
      </p:sp>
      <p:pic>
        <p:nvPicPr>
          <p:cNvPr id="191" name="Image 3"/>
          <p:cNvPicPr/>
          <p:nvPr/>
        </p:nvPicPr>
        <p:blipFill>
          <a:blip r:embed="rId3"/>
          <a:stretch/>
        </p:blipFill>
        <p:spPr>
          <a:xfrm>
            <a:off x="741240" y="6900120"/>
            <a:ext cx="5860800" cy="2909160"/>
          </a:xfrm>
          <a:prstGeom prst="rect">
            <a:avLst/>
          </a:prstGeom>
          <a:ln>
            <a:noFill/>
          </a:ln>
        </p:spPr>
      </p:pic>
      <p:sp>
        <p:nvSpPr>
          <p:cNvPr id="192" name="CustomShape 7"/>
          <p:cNvSpPr/>
          <p:nvPr/>
        </p:nvSpPr>
        <p:spPr>
          <a:xfrm>
            <a:off x="839160" y="7994520"/>
            <a:ext cx="2233800" cy="36000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193" name="Image 14"/>
          <p:cNvPicPr/>
          <p:nvPr/>
        </p:nvPicPr>
        <p:blipFill>
          <a:blip r:embed="rId4"/>
          <a:srcRect l="29069" t="51884" r="63186" b="39876"/>
          <a:stretch/>
        </p:blipFill>
        <p:spPr>
          <a:xfrm>
            <a:off x="6039720" y="160200"/>
            <a:ext cx="1145160" cy="761040"/>
          </a:xfrm>
          <a:prstGeom prst="rect">
            <a:avLst/>
          </a:prstGeom>
          <a:ln>
            <a:noFill/>
          </a:ln>
        </p:spPr>
      </p:pic>
      <p:pic>
        <p:nvPicPr>
          <p:cNvPr id="194"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96"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Programme </a:t>
            </a:r>
            <a:r>
              <a:rPr lang="fr-FR" sz="989" spc="-1" dirty="0" smtClean="0">
                <a:solidFill>
                  <a:srgbClr val="8B8B8B"/>
                </a:solidFill>
                <a:latin typeface="Calibri"/>
                <a:ea typeface="DejaVu Sans"/>
              </a:rPr>
              <a:t>FEDER-FSE+ ou PCIA </a:t>
            </a:r>
            <a:r>
              <a:rPr lang="fr-FR" sz="989" b="0" strike="noStrike" spc="-1" dirty="0" smtClean="0">
                <a:solidFill>
                  <a:srgbClr val="8B8B8B"/>
                </a:solidFill>
                <a:latin typeface="Calibri"/>
                <a:ea typeface="DejaVu Sans"/>
              </a:rPr>
              <a:t>2021-2027</a:t>
            </a:r>
            <a:endParaRPr lang="fr-FR" sz="989" b="0" strike="noStrike" spc="-1" dirty="0">
              <a:latin typeface="Arial"/>
            </a:endParaRPr>
          </a:p>
        </p:txBody>
      </p:sp>
      <p:sp>
        <p:nvSpPr>
          <p:cNvPr id="197"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6F15483-6C81-45AC-841C-E5AAB07B5197}" type="slidenum">
              <a:rPr lang="fr-FR" sz="989" b="0" strike="noStrike" spc="-1">
                <a:solidFill>
                  <a:srgbClr val="8B8B8B"/>
                </a:solidFill>
                <a:latin typeface="Calibri"/>
                <a:ea typeface="DejaVu Sans"/>
              </a:rPr>
              <a:t>12</a:t>
            </a:fld>
            <a:endParaRPr lang="fr-FR" sz="989" b="0" strike="noStrike" spc="-1">
              <a:latin typeface="Arial"/>
            </a:endParaRPr>
          </a:p>
        </p:txBody>
      </p:sp>
      <p:pic>
        <p:nvPicPr>
          <p:cNvPr id="198" name="Image 3"/>
          <p:cNvPicPr/>
          <p:nvPr/>
        </p:nvPicPr>
        <p:blipFill>
          <a:blip r:embed="rId2"/>
          <a:stretch/>
        </p:blipFill>
        <p:spPr>
          <a:xfrm>
            <a:off x="457200" y="2870280"/>
            <a:ext cx="6556680" cy="1400400"/>
          </a:xfrm>
          <a:prstGeom prst="rect">
            <a:avLst/>
          </a:prstGeom>
          <a:ln>
            <a:noFill/>
          </a:ln>
        </p:spPr>
      </p:pic>
      <p:sp>
        <p:nvSpPr>
          <p:cNvPr id="199" name="CustomShape 4"/>
          <p:cNvSpPr/>
          <p:nvPr/>
        </p:nvSpPr>
        <p:spPr>
          <a:xfrm>
            <a:off x="321480" y="2170800"/>
            <a:ext cx="668196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dirty="0">
                <a:solidFill>
                  <a:srgbClr val="000000"/>
                </a:solidFill>
                <a:latin typeface="Calibri"/>
                <a:ea typeface="DejaVu Sans"/>
              </a:rPr>
              <a:t>Télécharger les pièces nécessaires liés à vos dépenses. </a:t>
            </a:r>
            <a:endParaRPr lang="fr-FR" sz="1200" b="0" strike="noStrike" spc="-1" dirty="0">
              <a:latin typeface="Arial"/>
            </a:endParaRPr>
          </a:p>
        </p:txBody>
      </p:sp>
      <p:pic>
        <p:nvPicPr>
          <p:cNvPr id="200" name="Image 7"/>
          <p:cNvPicPr/>
          <p:nvPr/>
        </p:nvPicPr>
        <p:blipFill>
          <a:blip r:embed="rId3"/>
          <a:stretch/>
        </p:blipFill>
        <p:spPr>
          <a:xfrm>
            <a:off x="705600" y="7354440"/>
            <a:ext cx="6059520" cy="2574000"/>
          </a:xfrm>
          <a:prstGeom prst="rect">
            <a:avLst/>
          </a:prstGeom>
          <a:ln>
            <a:noFill/>
          </a:ln>
        </p:spPr>
      </p:pic>
      <p:sp>
        <p:nvSpPr>
          <p:cNvPr id="201" name="CustomShape 5"/>
          <p:cNvSpPr/>
          <p:nvPr/>
        </p:nvSpPr>
        <p:spPr>
          <a:xfrm>
            <a:off x="339120" y="4205160"/>
            <a:ext cx="6846120" cy="32609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dirty="0">
                <a:solidFill>
                  <a:srgbClr val="000000"/>
                </a:solidFill>
                <a:uFillTx/>
                <a:latin typeface="Calibri"/>
                <a:ea typeface="DejaVu Sans"/>
              </a:rPr>
              <a:t>Les ressources </a:t>
            </a:r>
            <a:r>
              <a:rPr lang="fr-FR" sz="1200" b="0" strike="noStrike" spc="-1" dirty="0">
                <a:solidFill>
                  <a:srgbClr val="000000"/>
                </a:solidFill>
                <a:latin typeface="Calibri"/>
                <a:ea typeface="DejaVu Sans"/>
              </a:rPr>
              <a:t>: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Reportez-vous à la calculatrice Excel pour saisir le plan de financement (toutes les consignes se trouvent dans la calculatrice) </a:t>
            </a: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Ajouter les financements (ex : Union Européenne) avec le montant récupérer de la calculatrice </a:t>
            </a: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L’autofinancement se calcule automatiquement par différence </a:t>
            </a: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Télécharger la calculatrice rempli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i="1" strike="noStrike" spc="-1" dirty="0">
                <a:solidFill>
                  <a:srgbClr val="FF0000"/>
                </a:solidFill>
                <a:latin typeface="Calibri"/>
                <a:ea typeface="DejaVu Sans"/>
              </a:rPr>
              <a:t>Attention : les taux indiqués dans le système diffère des taux indiqués dans la calculatrice, il ne faut donc pas en tenir compte.</a:t>
            </a:r>
            <a:endParaRPr lang="fr-FR" sz="1200" b="0" strike="noStrike" spc="-1" dirty="0">
              <a:latin typeface="Arial"/>
            </a:endParaRPr>
          </a:p>
          <a:p>
            <a:pPr>
              <a:lnSpc>
                <a:spcPct val="100000"/>
              </a:lnSpc>
            </a:pPr>
            <a:endParaRPr lang="fr-FR" sz="1200" b="0" strike="noStrike" spc="-1" dirty="0">
              <a:latin typeface="Arial"/>
            </a:endParaRPr>
          </a:p>
          <a:p>
            <a:pPr marL="171360" indent="-170280">
              <a:lnSpc>
                <a:spcPct val="100000"/>
              </a:lnSpc>
              <a:buClr>
                <a:srgbClr val="000000"/>
              </a:buClr>
              <a:buFont typeface="Wingdings" charset="2"/>
              <a:buChar char=""/>
            </a:pPr>
            <a:r>
              <a:rPr lang="fr-FR" sz="1200" b="0" strike="noStrike" spc="-1" dirty="0">
                <a:solidFill>
                  <a:srgbClr val="000000"/>
                </a:solidFill>
                <a:latin typeface="Calibri"/>
                <a:ea typeface="DejaVu Sans"/>
              </a:rPr>
              <a:t>Si vous avez sollicité d'autres cofinancements pour ce projet (par ex subventions d'une collectivité autre que le conseil régional) veuillez ajouter l'avis d'attribution de l'aide du </a:t>
            </a:r>
            <a:r>
              <a:rPr lang="fr-FR" sz="1200" b="0" strike="noStrike" spc="-1" dirty="0" err="1">
                <a:solidFill>
                  <a:srgbClr val="000000"/>
                </a:solidFill>
                <a:latin typeface="Calibri"/>
                <a:ea typeface="DejaVu Sans"/>
              </a:rPr>
              <a:t>cofinanceur</a:t>
            </a:r>
            <a:r>
              <a:rPr lang="fr-FR" sz="1200" b="0" strike="noStrike" spc="-1" dirty="0">
                <a:solidFill>
                  <a:srgbClr val="000000"/>
                </a:solidFill>
                <a:latin typeface="Calibri"/>
                <a:ea typeface="DejaVu Sans"/>
              </a:rPr>
              <a:t> (par ex la délibération).</a:t>
            </a:r>
            <a:endParaRPr lang="fr-FR" sz="1200" b="0" strike="noStrike" spc="-1" dirty="0">
              <a:latin typeface="Arial"/>
            </a:endParaRPr>
          </a:p>
          <a:p>
            <a:pPr marL="171360" indent="-170280">
              <a:lnSpc>
                <a:spcPct val="100000"/>
              </a:lnSpc>
              <a:buClr>
                <a:srgbClr val="000000"/>
              </a:buClr>
              <a:buFont typeface="Wingdings" charset="2"/>
              <a:buChar char=""/>
            </a:pPr>
            <a:r>
              <a:rPr lang="fr-FR" sz="1200" b="0" strike="noStrike" spc="-1" dirty="0">
                <a:solidFill>
                  <a:srgbClr val="000000"/>
                </a:solidFill>
                <a:latin typeface="Calibri"/>
                <a:ea typeface="DejaVu Sans"/>
              </a:rPr>
              <a:t>Si vous avez déjà reçu des aides publiques pour ce projet, merci de renseigner : </a:t>
            </a:r>
            <a:r>
              <a:rPr lang="fr-FR" sz="1200" b="0" strike="noStrike" spc="-1" dirty="0" smtClean="0">
                <a:solidFill>
                  <a:srgbClr val="000000"/>
                </a:solidFill>
                <a:latin typeface="Calibri"/>
                <a:ea typeface="DejaVu Sans"/>
              </a:rPr>
              <a:t>Elle </a:t>
            </a:r>
            <a:r>
              <a:rPr lang="fr-FR" sz="1200" b="0" strike="noStrike" spc="-1" dirty="0">
                <a:solidFill>
                  <a:srgbClr val="000000"/>
                </a:solidFill>
                <a:latin typeface="Calibri"/>
                <a:ea typeface="DejaVu Sans"/>
              </a:rPr>
              <a:t>doit être jointe aux pièces justificatives, afin de vérifier l’absence de double financement.</a:t>
            </a:r>
            <a:endParaRPr lang="fr-FR" sz="1200" b="0" strike="noStrike" spc="-1" dirty="0">
              <a:latin typeface="Arial"/>
            </a:endParaRPr>
          </a:p>
          <a:p>
            <a:pPr>
              <a:lnSpc>
                <a:spcPct val="100000"/>
              </a:lnSpc>
            </a:pPr>
            <a:endParaRPr lang="fr-FR" sz="1200" b="0" strike="noStrike" spc="-1" dirty="0">
              <a:latin typeface="Arial"/>
            </a:endParaRPr>
          </a:p>
        </p:txBody>
      </p:sp>
      <p:sp>
        <p:nvSpPr>
          <p:cNvPr id="202" name="CustomShape 6"/>
          <p:cNvSpPr/>
          <p:nvPr/>
        </p:nvSpPr>
        <p:spPr>
          <a:xfrm>
            <a:off x="321480" y="1100520"/>
            <a:ext cx="6881760" cy="121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dirty="0">
                <a:solidFill>
                  <a:srgbClr val="000000"/>
                </a:solidFill>
                <a:uFillTx/>
                <a:latin typeface="Calibri"/>
                <a:ea typeface="DejaVu Sans"/>
              </a:rPr>
              <a:t>Les dépenses </a:t>
            </a:r>
            <a:r>
              <a:rPr lang="fr-FR" sz="1200" b="0" strike="noStrike" spc="-1" dirty="0">
                <a:solidFill>
                  <a:srgbClr val="000000"/>
                </a:solidFill>
                <a:latin typeface="Calibri"/>
                <a:ea typeface="DejaVu Sans"/>
              </a:rPr>
              <a:t>:</a:t>
            </a:r>
            <a:endParaRPr lang="fr-FR" sz="1200" b="0" strike="noStrike" spc="-1" dirty="0">
              <a:latin typeface="Arial"/>
            </a:endParaRPr>
          </a:p>
          <a:p>
            <a:pPr>
              <a:lnSpc>
                <a:spcPct val="100000"/>
              </a:lnSpc>
            </a:pP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Sélectionner le mode de saisie de l’échéancier de l’opération (sélectionner soit « échéancier par</a:t>
            </a: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poste de dépense » qui implique la nécessité d’une saisie de dépense annualisé, soit « échéancier du coût total » qui implique la saisie du montant total de l’opération)</a:t>
            </a: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Ajouter un ou des catégories de dépenses (ex : dépenses de personnel de 60 000 €)</a:t>
            </a:r>
            <a:endParaRPr lang="fr-FR" sz="1200" b="0" strike="noStrike" spc="-1" dirty="0">
              <a:latin typeface="Arial"/>
            </a:endParaRPr>
          </a:p>
        </p:txBody>
      </p:sp>
      <p:sp>
        <p:nvSpPr>
          <p:cNvPr id="203" name="CustomShape 7"/>
          <p:cNvSpPr/>
          <p:nvPr/>
        </p:nvSpPr>
        <p:spPr>
          <a:xfrm>
            <a:off x="809640" y="9340560"/>
            <a:ext cx="5851440" cy="49392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04" name="Image 15"/>
          <p:cNvPicPr/>
          <p:nvPr/>
        </p:nvPicPr>
        <p:blipFill>
          <a:blip r:embed="rId4"/>
          <a:srcRect l="29069" t="51884" r="63186" b="39876"/>
          <a:stretch/>
        </p:blipFill>
        <p:spPr>
          <a:xfrm>
            <a:off x="6039720" y="160200"/>
            <a:ext cx="1145160" cy="761040"/>
          </a:xfrm>
          <a:prstGeom prst="rect">
            <a:avLst/>
          </a:prstGeom>
          <a:ln>
            <a:noFill/>
          </a:ln>
        </p:spPr>
      </p:pic>
      <p:pic>
        <p:nvPicPr>
          <p:cNvPr id="205"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07"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Programme </a:t>
            </a:r>
            <a:r>
              <a:rPr lang="fr-FR" sz="989" b="0" strike="noStrike" spc="-1" dirty="0" smtClean="0">
                <a:solidFill>
                  <a:srgbClr val="8B8B8B"/>
                </a:solidFill>
                <a:latin typeface="Calibri"/>
                <a:ea typeface="DejaVu Sans"/>
              </a:rPr>
              <a:t>FEDER-FSE+ ou PCIA 2021-2027</a:t>
            </a:r>
            <a:endParaRPr lang="fr-FR" sz="989" b="0" strike="noStrike" spc="-1" dirty="0">
              <a:latin typeface="Arial"/>
            </a:endParaRPr>
          </a:p>
        </p:txBody>
      </p:sp>
      <p:sp>
        <p:nvSpPr>
          <p:cNvPr id="208"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7C00AEB-53BC-4969-966B-AE252FF757C0}" type="slidenum">
              <a:rPr lang="fr-FR" sz="989" b="0" strike="noStrike" spc="-1">
                <a:solidFill>
                  <a:srgbClr val="8B8B8B"/>
                </a:solidFill>
                <a:latin typeface="Calibri"/>
                <a:ea typeface="DejaVu Sans"/>
              </a:rPr>
              <a:t>13</a:t>
            </a:fld>
            <a:endParaRPr lang="fr-FR" sz="989" b="0" strike="noStrike" spc="-1">
              <a:latin typeface="Arial"/>
            </a:endParaRPr>
          </a:p>
        </p:txBody>
      </p:sp>
      <p:sp>
        <p:nvSpPr>
          <p:cNvPr id="209" name="CustomShape 4"/>
          <p:cNvSpPr/>
          <p:nvPr/>
        </p:nvSpPr>
        <p:spPr>
          <a:xfrm>
            <a:off x="337320" y="1180440"/>
            <a:ext cx="19893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5 – Les indicateurs</a:t>
            </a:r>
            <a:endParaRPr lang="fr-FR" sz="1400" b="0" strike="noStrike" spc="-1">
              <a:latin typeface="Arial"/>
            </a:endParaRPr>
          </a:p>
        </p:txBody>
      </p:sp>
      <p:sp>
        <p:nvSpPr>
          <p:cNvPr id="210" name="CustomShape 5"/>
          <p:cNvSpPr/>
          <p:nvPr/>
        </p:nvSpPr>
        <p:spPr>
          <a:xfrm>
            <a:off x="356760" y="1508040"/>
            <a:ext cx="6881760" cy="154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Les indicateurs permettent d’une part de rendre compte de l’avancement de l’opération et du niveau d’atteinte des objectifs, et d’autre part de contribuer aux travaux d’évaluation menés dans le cadre du programme.</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Saisissez un seul et unique indicateur. Choisissez le plus pertinent.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(nb : les indicateurs affichés sont liés à la codification sélectionnée lors de la toute première étape de création de la demande).</a:t>
            </a:r>
            <a:endParaRPr lang="fr-FR" sz="1200" b="0" strike="noStrike" spc="-1">
              <a:latin typeface="Arial"/>
            </a:endParaRPr>
          </a:p>
        </p:txBody>
      </p:sp>
      <p:sp>
        <p:nvSpPr>
          <p:cNvPr id="212" name="CustomShape 6"/>
          <p:cNvSpPr/>
          <p:nvPr/>
        </p:nvSpPr>
        <p:spPr>
          <a:xfrm>
            <a:off x="250560" y="5436360"/>
            <a:ext cx="221328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6 – Autres dispositifs </a:t>
            </a:r>
            <a:endParaRPr lang="fr-FR" sz="1400" b="0" strike="noStrike" spc="-1">
              <a:latin typeface="Arial"/>
            </a:endParaRPr>
          </a:p>
        </p:txBody>
      </p:sp>
      <p:sp>
        <p:nvSpPr>
          <p:cNvPr id="213" name="CustomShape 7"/>
          <p:cNvSpPr/>
          <p:nvPr/>
        </p:nvSpPr>
        <p:spPr>
          <a:xfrm>
            <a:off x="240480" y="5744160"/>
            <a:ext cx="6998040" cy="1002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indiquer si votre projet promeut les principes horizontaux de l'U.E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Sélectionner le niveau auxquels répond votre opération (Fort, moyen ou non pertinent)</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Veuillez l'indiquer en quoi vos actions peuvent promouvoir l'égalité H/F ou l'égalité des chances (discrimination). </a:t>
            </a:r>
            <a:endParaRPr lang="fr-FR" sz="1200" b="0" strike="noStrike" spc="-1">
              <a:latin typeface="Arial"/>
            </a:endParaRPr>
          </a:p>
        </p:txBody>
      </p:sp>
      <p:pic>
        <p:nvPicPr>
          <p:cNvPr id="214" name="Image 10"/>
          <p:cNvPicPr/>
          <p:nvPr/>
        </p:nvPicPr>
        <p:blipFill>
          <a:blip r:embed="rId2"/>
          <a:stretch/>
        </p:blipFill>
        <p:spPr>
          <a:xfrm>
            <a:off x="182520" y="6852240"/>
            <a:ext cx="6998040" cy="2967120"/>
          </a:xfrm>
          <a:prstGeom prst="rect">
            <a:avLst/>
          </a:prstGeom>
          <a:ln>
            <a:noFill/>
          </a:ln>
        </p:spPr>
      </p:pic>
      <p:pic>
        <p:nvPicPr>
          <p:cNvPr id="215" name="Image 14"/>
          <p:cNvPicPr/>
          <p:nvPr/>
        </p:nvPicPr>
        <p:blipFill>
          <a:blip r:embed="rId3"/>
          <a:srcRect l="29069" t="51884" r="63186" b="39876"/>
          <a:stretch/>
        </p:blipFill>
        <p:spPr>
          <a:xfrm>
            <a:off x="6039720" y="160200"/>
            <a:ext cx="1145160" cy="761040"/>
          </a:xfrm>
          <a:prstGeom prst="rect">
            <a:avLst/>
          </a:prstGeom>
          <a:ln>
            <a:noFill/>
          </a:ln>
        </p:spPr>
      </p:pic>
      <p:pic>
        <p:nvPicPr>
          <p:cNvPr id="216" name="Image 1"/>
          <p:cNvPicPr/>
          <p:nvPr/>
        </p:nvPicPr>
        <p:blipFill>
          <a:blip r:embed="rId4"/>
          <a:stretch/>
        </p:blipFill>
        <p:spPr>
          <a:xfrm>
            <a:off x="432000" y="136440"/>
            <a:ext cx="1181160" cy="907200"/>
          </a:xfrm>
          <a:prstGeom prst="rect">
            <a:avLst/>
          </a:prstGeom>
          <a:ln w="9360">
            <a:noFill/>
          </a:ln>
        </p:spPr>
      </p:pic>
      <p:pic>
        <p:nvPicPr>
          <p:cNvPr id="2" name="Image 1"/>
          <p:cNvPicPr>
            <a:picLocks noChangeAspect="1"/>
          </p:cNvPicPr>
          <p:nvPr/>
        </p:nvPicPr>
        <p:blipFill>
          <a:blip r:embed="rId5"/>
          <a:stretch>
            <a:fillRect/>
          </a:stretch>
        </p:blipFill>
        <p:spPr>
          <a:xfrm>
            <a:off x="250560" y="3301200"/>
            <a:ext cx="7158353" cy="1573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Programme </a:t>
            </a:r>
            <a:r>
              <a:rPr lang="fr-FR" sz="989" b="0" strike="noStrike" spc="-1" dirty="0" smtClean="0">
                <a:solidFill>
                  <a:srgbClr val="8B8B8B"/>
                </a:solidFill>
                <a:latin typeface="Calibri"/>
                <a:ea typeface="DejaVu Sans"/>
              </a:rPr>
              <a:t>FEDER-FSE+ ou PCIA 2021-2027</a:t>
            </a:r>
            <a:endParaRPr lang="fr-FR" sz="989" b="0" strike="noStrike" spc="-1" dirty="0">
              <a:latin typeface="Arial"/>
            </a:endParaRPr>
          </a:p>
        </p:txBody>
      </p:sp>
      <p:sp>
        <p:nvSpPr>
          <p:cNvPr id="218"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3F8F1EBA-5FCB-41E0-BE1D-CC248D4720C5}" type="slidenum">
              <a:rPr lang="fr-FR" sz="989" b="0" strike="noStrike" spc="-1">
                <a:solidFill>
                  <a:srgbClr val="8B8B8B"/>
                </a:solidFill>
                <a:latin typeface="Calibri"/>
                <a:ea typeface="DejaVu Sans"/>
              </a:rPr>
              <a:t>14</a:t>
            </a:fld>
            <a:endParaRPr lang="fr-FR" sz="989" b="0" strike="noStrike" spc="-1">
              <a:latin typeface="Arial"/>
            </a:endParaRPr>
          </a:p>
        </p:txBody>
      </p:sp>
      <p:sp>
        <p:nvSpPr>
          <p:cNvPr id="219"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20" name="CustomShape 4"/>
          <p:cNvSpPr/>
          <p:nvPr/>
        </p:nvSpPr>
        <p:spPr>
          <a:xfrm>
            <a:off x="269640" y="6754320"/>
            <a:ext cx="7032600" cy="6372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a:solidFill>
                  <a:srgbClr val="000000"/>
                </a:solidFill>
                <a:latin typeface="Calibri"/>
                <a:ea typeface="DejaVu Sans"/>
              </a:rPr>
              <a:t>L'instructeur contrôleur en charge de votre dossier est à même de vous demander toute autre pièce justificative lui permettant de réaliser l’instruction du dossier. Il pourra préciser et compléter cette liste selon la nature de l’opération, du bénéficiaire. </a:t>
            </a:r>
            <a:endParaRPr lang="fr-FR" sz="1200" b="0" strike="noStrike" spc="-1">
              <a:latin typeface="Arial"/>
            </a:endParaRPr>
          </a:p>
        </p:txBody>
      </p:sp>
      <p:sp>
        <p:nvSpPr>
          <p:cNvPr id="221" name="CustomShape 5"/>
          <p:cNvSpPr/>
          <p:nvPr/>
        </p:nvSpPr>
        <p:spPr>
          <a:xfrm>
            <a:off x="269640" y="1206720"/>
            <a:ext cx="699624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1" u="sng" strike="noStrike" spc="-1" dirty="0">
                <a:solidFill>
                  <a:srgbClr val="ED7D31"/>
                </a:solidFill>
                <a:uFillTx/>
                <a:latin typeface="Calibri"/>
                <a:ea typeface="DejaVu Sans"/>
              </a:rPr>
              <a:t>Etape 7 – Pièces justificatives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200" b="0" strike="noStrike" spc="-1" dirty="0">
                <a:solidFill>
                  <a:srgbClr val="000000"/>
                </a:solidFill>
                <a:latin typeface="Calibri"/>
                <a:ea typeface="DejaVu Sans"/>
              </a:rPr>
              <a:t>Vous trouverez le détail des pièces à fournir sur le site de https://www.europe-guyane.fr</a:t>
            </a:r>
            <a:endParaRPr lang="fr-FR" sz="1200" b="0" strike="noStrike" spc="-1" dirty="0">
              <a:latin typeface="Arial"/>
            </a:endParaRPr>
          </a:p>
          <a:p>
            <a:pPr>
              <a:lnSpc>
                <a:spcPct val="100000"/>
              </a:lnSpc>
            </a:pP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La liste des pièces par dispositif en fonction de votre opération</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i="1" strike="noStrike" spc="-1" dirty="0">
                <a:solidFill>
                  <a:srgbClr val="FF0000"/>
                </a:solidFill>
                <a:latin typeface="Calibri"/>
                <a:ea typeface="DejaVu Sans"/>
              </a:rPr>
              <a:t>Attention, merci de joindre le document des pièces justificatives cochées </a:t>
            </a:r>
            <a:endParaRPr lang="fr-FR" sz="1200" b="0" strike="noStrike" spc="-1" dirty="0">
              <a:latin typeface="Arial"/>
            </a:endParaRPr>
          </a:p>
          <a:p>
            <a:pPr>
              <a:lnSpc>
                <a:spcPct val="100000"/>
              </a:lnSpc>
            </a:pPr>
            <a:endParaRPr lang="fr-FR" sz="1200" b="0" strike="noStrike" spc="-1" dirty="0">
              <a:latin typeface="Arial"/>
            </a:endParaRPr>
          </a:p>
        </p:txBody>
      </p:sp>
      <p:pic>
        <p:nvPicPr>
          <p:cNvPr id="222" name="Image 1"/>
          <p:cNvPicPr/>
          <p:nvPr/>
        </p:nvPicPr>
        <p:blipFill>
          <a:blip r:embed="rId2"/>
          <a:stretch/>
        </p:blipFill>
        <p:spPr>
          <a:xfrm>
            <a:off x="269640" y="3017880"/>
            <a:ext cx="7058520" cy="2063520"/>
          </a:xfrm>
          <a:prstGeom prst="rect">
            <a:avLst/>
          </a:prstGeom>
          <a:ln>
            <a:noFill/>
          </a:ln>
        </p:spPr>
      </p:pic>
      <p:pic>
        <p:nvPicPr>
          <p:cNvPr id="224" name="Image 15"/>
          <p:cNvPicPr/>
          <p:nvPr/>
        </p:nvPicPr>
        <p:blipFill>
          <a:blip r:embed="rId3"/>
          <a:srcRect l="29069" t="51884" r="63186" b="39876"/>
          <a:stretch/>
        </p:blipFill>
        <p:spPr>
          <a:xfrm>
            <a:off x="6039720" y="160200"/>
            <a:ext cx="1145160" cy="761040"/>
          </a:xfrm>
          <a:prstGeom prst="rect">
            <a:avLst/>
          </a:prstGeom>
          <a:ln>
            <a:noFill/>
          </a:ln>
        </p:spPr>
      </p:pic>
      <p:pic>
        <p:nvPicPr>
          <p:cNvPr id="225" name="Image 1"/>
          <p:cNvPicPr/>
          <p:nvPr/>
        </p:nvPicPr>
        <p:blipFill>
          <a:blip r:embed="rId4"/>
          <a:stretch/>
        </p:blipFill>
        <p:spPr>
          <a:xfrm>
            <a:off x="43200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Programme </a:t>
            </a:r>
            <a:r>
              <a:rPr lang="fr-FR" sz="989" spc="-1" dirty="0" smtClean="0">
                <a:solidFill>
                  <a:srgbClr val="8B8B8B"/>
                </a:solidFill>
                <a:latin typeface="Calibri"/>
                <a:ea typeface="DejaVu Sans"/>
              </a:rPr>
              <a:t>FEDER-FSE+ ou PCIA </a:t>
            </a:r>
            <a:r>
              <a:rPr lang="fr-FR" sz="989" b="0" strike="noStrike" spc="-1" dirty="0" smtClean="0">
                <a:solidFill>
                  <a:srgbClr val="8B8B8B"/>
                </a:solidFill>
                <a:latin typeface="Calibri"/>
                <a:ea typeface="DejaVu Sans"/>
              </a:rPr>
              <a:t>2021-2027</a:t>
            </a:r>
            <a:endParaRPr lang="fr-FR" sz="989" b="0" strike="noStrike" spc="-1" dirty="0">
              <a:latin typeface="Arial"/>
            </a:endParaRPr>
          </a:p>
        </p:txBody>
      </p:sp>
      <p:sp>
        <p:nvSpPr>
          <p:cNvPr id="227"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C035940-3901-46E8-9A80-A9BFD8BB86FB}" type="slidenum">
              <a:rPr lang="fr-FR" sz="989" b="0" strike="noStrike" spc="-1">
                <a:solidFill>
                  <a:srgbClr val="8B8B8B"/>
                </a:solidFill>
                <a:latin typeface="Calibri"/>
                <a:ea typeface="DejaVu Sans"/>
              </a:rPr>
              <a:t>15</a:t>
            </a:fld>
            <a:endParaRPr lang="fr-FR" sz="989" b="0" strike="noStrike" spc="-1">
              <a:latin typeface="Arial"/>
            </a:endParaRPr>
          </a:p>
        </p:txBody>
      </p:sp>
      <p:sp>
        <p:nvSpPr>
          <p:cNvPr id="228"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229" name="CustomShape 4"/>
          <p:cNvSpPr/>
          <p:nvPr/>
        </p:nvSpPr>
        <p:spPr>
          <a:xfrm>
            <a:off x="212040" y="4690440"/>
            <a:ext cx="722628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170280">
              <a:lnSpc>
                <a:spcPct val="100000"/>
              </a:lnSpc>
              <a:buClr>
                <a:srgbClr val="000000"/>
              </a:buClr>
              <a:buFont typeface="Arial"/>
              <a:buChar char="•"/>
            </a:pPr>
            <a:r>
              <a:rPr lang="fr-FR" sz="1200" b="0" strike="noStrike" spc="-1">
                <a:solidFill>
                  <a:srgbClr val="000000"/>
                </a:solidFill>
                <a:latin typeface="Calibri"/>
                <a:ea typeface="DejaVu Sans"/>
              </a:rPr>
              <a:t>Cliquer sur « joindre la lettre d’engagement signée » pour joindre le document PDF signé ;</a:t>
            </a:r>
            <a:endParaRPr lang="fr-FR" sz="1200" b="0" strike="noStrike" spc="-1">
              <a:latin typeface="Arial"/>
            </a:endParaRPr>
          </a:p>
        </p:txBody>
      </p:sp>
      <p:pic>
        <p:nvPicPr>
          <p:cNvPr id="230" name="Image 7"/>
          <p:cNvPicPr/>
          <p:nvPr/>
        </p:nvPicPr>
        <p:blipFill>
          <a:blip r:embed="rId2"/>
          <a:stretch/>
        </p:blipFill>
        <p:spPr>
          <a:xfrm>
            <a:off x="147960" y="4967280"/>
            <a:ext cx="7290360" cy="1132200"/>
          </a:xfrm>
          <a:prstGeom prst="rect">
            <a:avLst/>
          </a:prstGeom>
          <a:ln>
            <a:noFill/>
          </a:ln>
        </p:spPr>
      </p:pic>
      <p:sp>
        <p:nvSpPr>
          <p:cNvPr id="231" name="CustomShape 5"/>
          <p:cNvSpPr/>
          <p:nvPr/>
        </p:nvSpPr>
        <p:spPr>
          <a:xfrm>
            <a:off x="4852800" y="5533920"/>
            <a:ext cx="1865880" cy="28116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2" name="CustomShape 6"/>
          <p:cNvSpPr/>
          <p:nvPr/>
        </p:nvSpPr>
        <p:spPr>
          <a:xfrm>
            <a:off x="212040" y="6159240"/>
            <a:ext cx="679284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Cliquer sur « Enregistrer »</a:t>
            </a: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Puis cliquer sur « Envoyer » afin de transmettre votre demande ainsi que toutes les pièces jointes au service instructeur.</a:t>
            </a:r>
            <a:endParaRPr lang="fr-FR" sz="1200" b="0" strike="noStrike" spc="-1">
              <a:latin typeface="Arial"/>
            </a:endParaRPr>
          </a:p>
        </p:txBody>
      </p:sp>
      <p:pic>
        <p:nvPicPr>
          <p:cNvPr id="233" name="Image 16"/>
          <p:cNvPicPr/>
          <p:nvPr/>
        </p:nvPicPr>
        <p:blipFill>
          <a:blip r:embed="rId3"/>
          <a:stretch/>
        </p:blipFill>
        <p:spPr>
          <a:xfrm>
            <a:off x="1917720" y="6667560"/>
            <a:ext cx="3053160" cy="1199880"/>
          </a:xfrm>
          <a:prstGeom prst="rect">
            <a:avLst/>
          </a:prstGeom>
          <a:ln>
            <a:noFill/>
          </a:ln>
        </p:spPr>
      </p:pic>
      <p:sp>
        <p:nvSpPr>
          <p:cNvPr id="234" name="CustomShape 7"/>
          <p:cNvSpPr/>
          <p:nvPr/>
        </p:nvSpPr>
        <p:spPr>
          <a:xfrm>
            <a:off x="3682440" y="7391520"/>
            <a:ext cx="1169280" cy="4078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5" name="CustomShape 8"/>
          <p:cNvSpPr/>
          <p:nvPr/>
        </p:nvSpPr>
        <p:spPr>
          <a:xfrm>
            <a:off x="2187000" y="6729120"/>
            <a:ext cx="1288800" cy="4708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pic>
        <p:nvPicPr>
          <p:cNvPr id="236" name="Image 21"/>
          <p:cNvPicPr/>
          <p:nvPr/>
        </p:nvPicPr>
        <p:blipFill>
          <a:blip r:embed="rId4"/>
          <a:stretch/>
        </p:blipFill>
        <p:spPr>
          <a:xfrm>
            <a:off x="135360" y="3278160"/>
            <a:ext cx="7224840" cy="1348920"/>
          </a:xfrm>
          <a:prstGeom prst="rect">
            <a:avLst/>
          </a:prstGeom>
          <a:ln>
            <a:noFill/>
          </a:ln>
        </p:spPr>
      </p:pic>
      <p:sp>
        <p:nvSpPr>
          <p:cNvPr id="237" name="CustomShape 9"/>
          <p:cNvSpPr/>
          <p:nvPr/>
        </p:nvSpPr>
        <p:spPr>
          <a:xfrm>
            <a:off x="4768200" y="4336560"/>
            <a:ext cx="1865880" cy="28116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38" name="CustomShape 10"/>
          <p:cNvSpPr/>
          <p:nvPr/>
        </p:nvSpPr>
        <p:spPr>
          <a:xfrm>
            <a:off x="229680" y="2877840"/>
            <a:ext cx="7226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Cliquer sur « Imprimer la lettre d’engagement » : cela vous permet de récupérer au format PDF l’intégralité de votre saisie. Il faut faire signer ce document PDF au représentant légal de votre structure </a:t>
            </a:r>
            <a:endParaRPr lang="fr-FR" sz="1200" b="0" strike="noStrike" spc="-1">
              <a:latin typeface="Arial"/>
            </a:endParaRPr>
          </a:p>
        </p:txBody>
      </p:sp>
      <p:pic>
        <p:nvPicPr>
          <p:cNvPr id="239" name="Image 24"/>
          <p:cNvPicPr/>
          <p:nvPr/>
        </p:nvPicPr>
        <p:blipFill>
          <a:blip r:embed="rId5"/>
          <a:stretch/>
        </p:blipFill>
        <p:spPr>
          <a:xfrm>
            <a:off x="166320" y="1999080"/>
            <a:ext cx="7095960" cy="794880"/>
          </a:xfrm>
          <a:prstGeom prst="rect">
            <a:avLst/>
          </a:prstGeom>
          <a:ln>
            <a:noFill/>
          </a:ln>
        </p:spPr>
      </p:pic>
      <p:sp>
        <p:nvSpPr>
          <p:cNvPr id="240" name="CustomShape 11"/>
          <p:cNvSpPr/>
          <p:nvPr/>
        </p:nvSpPr>
        <p:spPr>
          <a:xfrm>
            <a:off x="315000" y="2407680"/>
            <a:ext cx="1327680" cy="27720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41" name="CustomShape 12"/>
          <p:cNvSpPr/>
          <p:nvPr/>
        </p:nvSpPr>
        <p:spPr>
          <a:xfrm>
            <a:off x="229680" y="1183680"/>
            <a:ext cx="703260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En plus des pièces à joindre répertoriées dans la liste, vous devez également transmette un document</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PDF qui récapitule l’ensemble de votre saisie. Pour cela, merci de bien respecter l’ordre des étapes suivantes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strike="noStrike" spc="-1">
                <a:solidFill>
                  <a:srgbClr val="000000"/>
                </a:solidFill>
                <a:latin typeface="Calibri"/>
                <a:ea typeface="DejaVu Sans"/>
              </a:rPr>
              <a:t>Cocher la case « J’atteste sur l’honneur » </a:t>
            </a:r>
            <a:endParaRPr lang="fr-FR" sz="1200" b="0" strike="noStrike" spc="-1">
              <a:latin typeface="Arial"/>
            </a:endParaRPr>
          </a:p>
        </p:txBody>
      </p:sp>
      <p:pic>
        <p:nvPicPr>
          <p:cNvPr id="242" name="Image 27"/>
          <p:cNvPicPr/>
          <p:nvPr/>
        </p:nvPicPr>
        <p:blipFill>
          <a:blip r:embed="rId6"/>
          <a:stretch/>
        </p:blipFill>
        <p:spPr>
          <a:xfrm>
            <a:off x="993600" y="7930080"/>
            <a:ext cx="5194800" cy="1653840"/>
          </a:xfrm>
          <a:prstGeom prst="rect">
            <a:avLst/>
          </a:prstGeom>
          <a:ln>
            <a:noFill/>
          </a:ln>
        </p:spPr>
      </p:pic>
      <p:pic>
        <p:nvPicPr>
          <p:cNvPr id="243" name="Image 29"/>
          <p:cNvPicPr/>
          <p:nvPr/>
        </p:nvPicPr>
        <p:blipFill>
          <a:blip r:embed="rId7"/>
          <a:srcRect l="29069" t="51884" r="63186" b="39876"/>
          <a:stretch/>
        </p:blipFill>
        <p:spPr>
          <a:xfrm>
            <a:off x="6039720" y="160200"/>
            <a:ext cx="1145160" cy="761040"/>
          </a:xfrm>
          <a:prstGeom prst="rect">
            <a:avLst/>
          </a:prstGeom>
          <a:ln>
            <a:noFill/>
          </a:ln>
        </p:spPr>
      </p:pic>
      <p:pic>
        <p:nvPicPr>
          <p:cNvPr id="244" name="Image 1"/>
          <p:cNvPicPr/>
          <p:nvPr/>
        </p:nvPicPr>
        <p:blipFill>
          <a:blip r:embed="rId8"/>
          <a:stretch/>
        </p:blipFill>
        <p:spPr>
          <a:xfrm>
            <a:off x="40248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829880" y="9897480"/>
            <a:ext cx="43585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FEDER-FSE+ ou PCIA 2021-2027 - </a:t>
            </a:r>
            <a:endParaRPr lang="fr-FR" sz="989" b="0" strike="noStrike" spc="-1" dirty="0">
              <a:latin typeface="Arial"/>
            </a:endParaRPr>
          </a:p>
        </p:txBody>
      </p:sp>
      <p:sp>
        <p:nvSpPr>
          <p:cNvPr id="246" name="CustomShape 2"/>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9C0B015-E1D8-43B8-9942-82211C54F8C7}" type="slidenum">
              <a:rPr lang="fr-FR" sz="989" b="0" strike="noStrike" spc="-1">
                <a:solidFill>
                  <a:srgbClr val="8B8B8B"/>
                </a:solidFill>
                <a:latin typeface="Calibri"/>
                <a:ea typeface="DejaVu Sans"/>
              </a:rPr>
              <a:t>16</a:t>
            </a:fld>
            <a:endParaRPr lang="fr-FR" sz="989" b="0" strike="noStrike" spc="-1">
              <a:latin typeface="Arial"/>
            </a:endParaRPr>
          </a:p>
        </p:txBody>
      </p:sp>
      <p:sp>
        <p:nvSpPr>
          <p:cNvPr id="247" name="Line 3"/>
          <p:cNvSpPr/>
          <p:nvPr/>
        </p:nvSpPr>
        <p:spPr>
          <a:xfrm flipV="1">
            <a:off x="384120" y="108504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pic>
        <p:nvPicPr>
          <p:cNvPr id="248" name="Image 1"/>
          <p:cNvPicPr/>
          <p:nvPr/>
        </p:nvPicPr>
        <p:blipFill>
          <a:blip r:embed="rId2"/>
          <a:stretch/>
        </p:blipFill>
        <p:spPr>
          <a:xfrm>
            <a:off x="505800" y="2760840"/>
            <a:ext cx="6361200" cy="2382480"/>
          </a:xfrm>
          <a:prstGeom prst="rect">
            <a:avLst/>
          </a:prstGeom>
          <a:ln>
            <a:noFill/>
          </a:ln>
        </p:spPr>
      </p:pic>
      <p:sp>
        <p:nvSpPr>
          <p:cNvPr id="249" name="CustomShape 4"/>
          <p:cNvSpPr/>
          <p:nvPr/>
        </p:nvSpPr>
        <p:spPr>
          <a:xfrm>
            <a:off x="2048040" y="4265280"/>
            <a:ext cx="2494440" cy="609480"/>
          </a:xfrm>
          <a:prstGeom prst="rect">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250" name="CustomShape 5"/>
          <p:cNvSpPr/>
          <p:nvPr/>
        </p:nvSpPr>
        <p:spPr>
          <a:xfrm>
            <a:off x="412560" y="1262520"/>
            <a:ext cx="6949080" cy="173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Votre demande est passée de l’état </a:t>
            </a:r>
            <a:r>
              <a:rPr lang="fr-FR" sz="1200" b="1" i="1" strike="noStrike" spc="-1">
                <a:solidFill>
                  <a:srgbClr val="000000"/>
                </a:solidFill>
                <a:latin typeface="Calibri"/>
                <a:ea typeface="DejaVu Sans"/>
              </a:rPr>
              <a:t>Brouillon</a:t>
            </a:r>
            <a:r>
              <a:rPr lang="fr-FR" sz="1200" b="0" strike="noStrike" spc="-1">
                <a:solidFill>
                  <a:srgbClr val="000000"/>
                </a:solidFill>
                <a:latin typeface="Calibri"/>
                <a:ea typeface="DejaVu Sans"/>
              </a:rPr>
              <a:t> à l’état </a:t>
            </a:r>
            <a:r>
              <a:rPr lang="fr-FR" sz="1200" b="1" i="1" strike="noStrike" spc="-1">
                <a:solidFill>
                  <a:srgbClr val="000000"/>
                </a:solidFill>
                <a:latin typeface="Calibri"/>
                <a:ea typeface="DejaVu Sans"/>
              </a:rPr>
              <a:t>Envoyée</a:t>
            </a:r>
            <a:r>
              <a:rPr lang="fr-FR" sz="1200" b="0" strike="noStrike" spc="-1">
                <a:solidFill>
                  <a:srgbClr val="000000"/>
                </a:solidFill>
                <a:latin typeface="Calibri"/>
                <a:ea typeface="DejaVu Sans"/>
              </a:rPr>
              <a:t>.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Vous pourrez suivre, dans le tableau de bord, l’avancement du traitement de votre dossier :</a:t>
            </a:r>
            <a:endParaRPr lang="fr-FR" sz="1200" b="0" strike="noStrike" spc="-1">
              <a:latin typeface="Arial"/>
            </a:endParaRPr>
          </a:p>
          <a:p>
            <a:pPr>
              <a:lnSpc>
                <a:spcPct val="100000"/>
              </a:lnSpc>
            </a:pP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Instruction</a:t>
            </a:r>
            <a:r>
              <a:rPr lang="fr-FR" sz="1200" b="0" strike="noStrike" spc="-1">
                <a:solidFill>
                  <a:srgbClr val="000000"/>
                </a:solidFill>
                <a:latin typeface="Calibri"/>
                <a:ea typeface="DejaVu Sans"/>
              </a:rPr>
              <a:t> : l’instruction de votre dossier est en cours </a:t>
            </a: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Traitée </a:t>
            </a:r>
            <a:r>
              <a:rPr lang="fr-FR" sz="1200" b="0" strike="noStrike" spc="-1">
                <a:solidFill>
                  <a:srgbClr val="000000"/>
                </a:solidFill>
                <a:latin typeface="Calibri"/>
                <a:ea typeface="DejaVu Sans"/>
              </a:rPr>
              <a:t>: le dossier a reçu un avis favorable lors du passage en Comité et a été conventionné </a:t>
            </a:r>
            <a:endParaRPr lang="fr-FR" sz="1200" b="0" strike="noStrike" spc="-1">
              <a:latin typeface="Arial"/>
            </a:endParaRPr>
          </a:p>
          <a:p>
            <a:pPr marL="171360" indent="-170280">
              <a:lnSpc>
                <a:spcPct val="100000"/>
              </a:lnSpc>
              <a:buClr>
                <a:srgbClr val="000000"/>
              </a:buClr>
              <a:buFont typeface="Arial"/>
              <a:buChar char="•"/>
            </a:pPr>
            <a:r>
              <a:rPr lang="fr-FR" sz="1200" b="0" i="1" strike="noStrike" spc="-1">
                <a:solidFill>
                  <a:srgbClr val="000000"/>
                </a:solidFill>
                <a:latin typeface="Calibri"/>
                <a:ea typeface="DejaVu Sans"/>
              </a:rPr>
              <a:t>Rejetée</a:t>
            </a:r>
            <a:r>
              <a:rPr lang="fr-FR" sz="1200" b="0" strike="noStrike" spc="-1">
                <a:solidFill>
                  <a:srgbClr val="000000"/>
                </a:solidFill>
                <a:latin typeface="Calibri"/>
                <a:ea typeface="DejaVu Sans"/>
              </a:rPr>
              <a:t> : le dossier a reçu un avis défavorable lors du passage en Comité </a:t>
            </a:r>
            <a:endParaRPr lang="fr-FR" sz="1200" b="0" strike="noStrike" spc="-1">
              <a:latin typeface="Arial"/>
            </a:endParaRPr>
          </a:p>
          <a:p>
            <a:pPr>
              <a:lnSpc>
                <a:spcPct val="100000"/>
              </a:lnSpc>
            </a:pPr>
            <a:endParaRPr lang="fr-FR" sz="1200" b="0" strike="noStrike" spc="-1">
              <a:latin typeface="Arial"/>
            </a:endParaRPr>
          </a:p>
          <a:p>
            <a:pPr>
              <a:lnSpc>
                <a:spcPct val="100000"/>
              </a:lnSpc>
            </a:pPr>
            <a:endParaRPr lang="fr-FR" sz="1200" b="0" strike="noStrike" spc="-1">
              <a:latin typeface="Arial"/>
            </a:endParaRPr>
          </a:p>
        </p:txBody>
      </p:sp>
      <p:sp>
        <p:nvSpPr>
          <p:cNvPr id="252" name="CustomShape 6"/>
          <p:cNvSpPr/>
          <p:nvPr/>
        </p:nvSpPr>
        <p:spPr>
          <a:xfrm>
            <a:off x="331200" y="5164560"/>
            <a:ext cx="688176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Suite à l’envoi de votre demande, vous recevrez un mail de confirmation avec votre dossier en pièce jointe, qui fait office de  attestation de dépôt, n’hésitez pas à vérifier vos spams. En cas de non réception, merci de contacter votre service instructeur.</a:t>
            </a:r>
            <a:endParaRPr lang="fr-FR" sz="1200" b="0" strike="noStrike" spc="-1">
              <a:latin typeface="Arial"/>
            </a:endParaRPr>
          </a:p>
        </p:txBody>
      </p:sp>
      <p:sp>
        <p:nvSpPr>
          <p:cNvPr id="253" name="CustomShape 7"/>
          <p:cNvSpPr/>
          <p:nvPr/>
        </p:nvSpPr>
        <p:spPr>
          <a:xfrm>
            <a:off x="269640" y="7412040"/>
            <a:ext cx="7004880" cy="25838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fr-FR" sz="1800" b="0" strike="noStrike" spc="-1" dirty="0">
              <a:latin typeface="Arial"/>
            </a:endParaRPr>
          </a:p>
          <a:p>
            <a:pPr>
              <a:lnSpc>
                <a:spcPct val="100000"/>
              </a:lnSpc>
            </a:pPr>
            <a:r>
              <a:rPr lang="fr-FR" sz="1200" b="0" strike="noStrike" spc="-1" dirty="0">
                <a:solidFill>
                  <a:srgbClr val="000000"/>
                </a:solidFill>
                <a:latin typeface="Calibri"/>
                <a:ea typeface="DejaVu Sans"/>
              </a:rPr>
              <a:t>L’instructeur en charge de votre dossier reviendra vers vous dès le début de son instruction : </a:t>
            </a:r>
            <a:endParaRPr lang="fr-FR" sz="1200" b="0" strike="noStrike" spc="-1" dirty="0">
              <a:latin typeface="Arial"/>
            </a:endParaRPr>
          </a:p>
          <a:p>
            <a:pPr>
              <a:lnSpc>
                <a:spcPct val="100000"/>
              </a:lnSpc>
            </a:pP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il pourra vous demander des pièces complémentaires : vous vous reconnecterez au portail afin d’envoyer ces nouvelles pièces à partir du bouton « communication » en retournant dans le formulaire de la demande. </a:t>
            </a:r>
            <a:endParaRPr lang="fr-FR" sz="1200" b="0" strike="noStrike" spc="-1" dirty="0">
              <a:latin typeface="Arial"/>
            </a:endParaRPr>
          </a:p>
          <a:p>
            <a:pPr marL="171360" indent="-170280">
              <a:lnSpc>
                <a:spcPct val="100000"/>
              </a:lnSpc>
              <a:buClr>
                <a:srgbClr val="000000"/>
              </a:buClr>
              <a:buFont typeface="Arial"/>
              <a:buChar char="•"/>
            </a:pPr>
            <a:r>
              <a:rPr lang="fr-FR" sz="1200" b="0" strike="noStrike" spc="-1" dirty="0">
                <a:solidFill>
                  <a:srgbClr val="000000"/>
                </a:solidFill>
                <a:latin typeface="Calibri"/>
                <a:ea typeface="DejaVu Sans"/>
              </a:rPr>
              <a:t>s’il constate des problèmes majeurs lors du contrôle du dossier (codification, erreur de service guichet, …), il aura la possibilité de vous renvoyer le dossier afin que vous puissiez le modifier : le dossier passera alors à l’état A corriger. </a:t>
            </a:r>
            <a:r>
              <a:rPr lang="fr-FR" sz="1200" b="0" i="1" strike="noStrike" spc="-1" dirty="0">
                <a:solidFill>
                  <a:srgbClr val="000000"/>
                </a:solidFill>
                <a:latin typeface="Calibri"/>
                <a:ea typeface="DejaVu Sans"/>
              </a:rPr>
              <a:t>Une fois les corrections effectuées, vous pourrez renvoyer le dossier</a:t>
            </a:r>
            <a:r>
              <a:rPr lang="fr-FR" sz="1200" b="0" strike="noStrike" spc="-1" dirty="0" smtClean="0">
                <a:solidFill>
                  <a:srgbClr val="000000"/>
                </a:solidFill>
                <a:latin typeface="Calibri"/>
                <a:ea typeface="DejaVu Sans"/>
              </a:rPr>
              <a:t>.</a:t>
            </a:r>
          </a:p>
          <a:p>
            <a:pPr marL="171360" indent="-170280">
              <a:lnSpc>
                <a:spcPct val="100000"/>
              </a:lnSpc>
              <a:buClr>
                <a:srgbClr val="000000"/>
              </a:buClr>
              <a:buFont typeface="Arial"/>
              <a:buChar char="•"/>
            </a:pPr>
            <a:endParaRPr lang="fr-FR" sz="1200" spc="-1" dirty="0">
              <a:solidFill>
                <a:srgbClr val="000000"/>
              </a:solidFill>
              <a:latin typeface="Calibri"/>
              <a:ea typeface="DejaVu Sans"/>
            </a:endParaRPr>
          </a:p>
          <a:p>
            <a:pPr marL="1080">
              <a:lnSpc>
                <a:spcPct val="100000"/>
              </a:lnSpc>
              <a:buClr>
                <a:srgbClr val="000000"/>
              </a:buClr>
            </a:pPr>
            <a:r>
              <a:rPr lang="fr-FR" sz="1200" b="0" strike="noStrike" spc="-1" dirty="0" smtClean="0">
                <a:solidFill>
                  <a:srgbClr val="000000"/>
                </a:solidFill>
                <a:latin typeface="Calibri"/>
                <a:ea typeface="DejaVu Sans"/>
              </a:rPr>
              <a:t> </a:t>
            </a:r>
            <a:endParaRPr lang="fr-FR" sz="1200" b="0" strike="noStrike" spc="-1" dirty="0">
              <a:latin typeface="Arial"/>
            </a:endParaRPr>
          </a:p>
          <a:p>
            <a:pPr>
              <a:lnSpc>
                <a:spcPct val="100000"/>
              </a:lnSpc>
            </a:pPr>
            <a:r>
              <a:rPr lang="fr-FR" sz="1200" dirty="0"/>
              <a:t>Merci de vous </a:t>
            </a:r>
            <a:r>
              <a:rPr lang="fr-FR" sz="1200" dirty="0" err="1"/>
              <a:t>repporter</a:t>
            </a:r>
            <a:r>
              <a:rPr lang="fr-FR" sz="1200"/>
              <a:t> au site europe-guyane.fr pour être à jour des dernières actualités et des indications de l'autorité de gestion</a:t>
            </a:r>
            <a:endParaRPr lang="fr-FR" sz="1200" b="0" strike="noStrike" spc="-1" dirty="0">
              <a:latin typeface="Arial"/>
            </a:endParaRPr>
          </a:p>
        </p:txBody>
      </p:sp>
      <p:pic>
        <p:nvPicPr>
          <p:cNvPr id="254" name="Image 15"/>
          <p:cNvPicPr/>
          <p:nvPr/>
        </p:nvPicPr>
        <p:blipFill>
          <a:blip r:embed="rId3"/>
          <a:srcRect l="29069" t="51884" r="63186" b="39876"/>
          <a:stretch/>
        </p:blipFill>
        <p:spPr>
          <a:xfrm>
            <a:off x="6039720" y="160200"/>
            <a:ext cx="1145160" cy="761040"/>
          </a:xfrm>
          <a:prstGeom prst="rect">
            <a:avLst/>
          </a:prstGeom>
          <a:ln>
            <a:noFill/>
          </a:ln>
        </p:spPr>
      </p:pic>
      <p:pic>
        <p:nvPicPr>
          <p:cNvPr id="255" name="Image 1"/>
          <p:cNvPicPr/>
          <p:nvPr/>
        </p:nvPicPr>
        <p:blipFill>
          <a:blip r:embed="rId4"/>
          <a:stretch/>
        </p:blipFill>
        <p:spPr>
          <a:xfrm>
            <a:off x="384120" y="200160"/>
            <a:ext cx="1181160" cy="907200"/>
          </a:xfrm>
          <a:prstGeom prst="rect">
            <a:avLst/>
          </a:prstGeom>
          <a:ln w="9360">
            <a:noFill/>
          </a:ln>
        </p:spPr>
      </p:pic>
      <p:sp>
        <p:nvSpPr>
          <p:cNvPr id="2" name="ZoneTexte 1"/>
          <p:cNvSpPr txBox="1"/>
          <p:nvPr/>
        </p:nvSpPr>
        <p:spPr>
          <a:xfrm>
            <a:off x="412560" y="5801760"/>
            <a:ext cx="6454440" cy="1477328"/>
          </a:xfrm>
          <a:prstGeom prst="rect">
            <a:avLst/>
          </a:prstGeom>
          <a:noFill/>
        </p:spPr>
        <p:txBody>
          <a:bodyPr wrap="square" rtlCol="0">
            <a:spAutoFit/>
          </a:bodyPr>
          <a:lstStyle/>
          <a:p>
            <a:r>
              <a:rPr lang="fr-FR" sz="900" dirty="0"/>
              <a:t>Bonjour,</a:t>
            </a:r>
          </a:p>
          <a:p>
            <a:r>
              <a:rPr lang="fr-FR" sz="900" dirty="0"/>
              <a:t>La demande de subvention auprès du Programme FEDER-FSE+ ou PCIA 2021-2027 portant sur les éléments suivants :</a:t>
            </a:r>
          </a:p>
          <a:p>
            <a:pPr lvl="0"/>
            <a:r>
              <a:rPr lang="fr-FR" sz="900" dirty="0"/>
              <a:t>Bénéficiaire :</a:t>
            </a:r>
          </a:p>
          <a:p>
            <a:pPr lvl="0"/>
            <a:r>
              <a:rPr lang="fr-FR" sz="900" dirty="0"/>
              <a:t>Libellé de l’opération : XX</a:t>
            </a:r>
          </a:p>
          <a:p>
            <a:pPr lvl="0"/>
            <a:r>
              <a:rPr lang="fr-FR" sz="900" dirty="0"/>
              <a:t>Numéro portail E-Synergie : DS XX</a:t>
            </a:r>
          </a:p>
          <a:p>
            <a:pPr lvl="0"/>
            <a:r>
              <a:rPr lang="fr-FR" sz="900" dirty="0"/>
              <a:t>Codification :</a:t>
            </a:r>
          </a:p>
          <a:p>
            <a:pPr lvl="0"/>
            <a:r>
              <a:rPr lang="fr-FR" sz="900" dirty="0"/>
              <a:t>PR : XX</a:t>
            </a:r>
          </a:p>
          <a:p>
            <a:pPr lvl="0"/>
            <a:r>
              <a:rPr lang="fr-FR" sz="900" dirty="0"/>
              <a:t>OS : XX</a:t>
            </a:r>
          </a:p>
          <a:p>
            <a:r>
              <a:rPr lang="fr-FR" sz="900" dirty="0"/>
              <a:t>A bien été déposée auprès de l’autorité de gestion concernée.</a:t>
            </a:r>
          </a:p>
          <a:p>
            <a:r>
              <a:rPr lang="fr-FR" sz="900" dirty="0"/>
              <a:t>Date de dépôt : 0807/2022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88"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FEDER-FSE+ ou PCIA 2021-2027 - </a:t>
            </a:r>
            <a:endParaRPr lang="fr-FR" sz="989" b="0" strike="noStrike" spc="-1" dirty="0">
              <a:latin typeface="Arial"/>
            </a:endParaRPr>
          </a:p>
        </p:txBody>
      </p:sp>
      <p:sp>
        <p:nvSpPr>
          <p:cNvPr id="89"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61C2F50-6887-4255-8E1B-A00D082F949E}" type="slidenum">
              <a:rPr lang="fr-FR" sz="989" b="0" strike="noStrike" spc="-1">
                <a:solidFill>
                  <a:srgbClr val="8B8B8B"/>
                </a:solidFill>
                <a:latin typeface="Calibri"/>
                <a:ea typeface="DejaVu Sans"/>
              </a:rPr>
              <a:t>2</a:t>
            </a:fld>
            <a:endParaRPr lang="fr-FR" sz="989" b="0" strike="noStrike" spc="-1">
              <a:latin typeface="Arial"/>
            </a:endParaRPr>
          </a:p>
        </p:txBody>
      </p:sp>
      <p:sp>
        <p:nvSpPr>
          <p:cNvPr id="90" name="CustomShape 4"/>
          <p:cNvSpPr/>
          <p:nvPr/>
        </p:nvSpPr>
        <p:spPr>
          <a:xfrm>
            <a:off x="356760" y="1139400"/>
            <a:ext cx="6881760" cy="69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
                <a:solidFill>
                  <a:srgbClr val="000000"/>
                </a:solidFill>
                <a:uFillTx/>
                <a:latin typeface="Cambria"/>
                <a:ea typeface="DejaVu Sans"/>
              </a:rPr>
              <a:t>Création de la Demande de Subvention </a:t>
            </a:r>
            <a:endParaRPr lang="fr-FR" sz="1400" b="0" strike="noStrike" spc="-1">
              <a:latin typeface="Arial"/>
            </a:endParaRPr>
          </a:p>
          <a:p>
            <a:pPr>
              <a:lnSpc>
                <a:spcPct val="100000"/>
              </a:lnSpc>
            </a:pPr>
            <a:endParaRPr lang="fr-FR" sz="1400" b="0" strike="noStrike" spc="-1">
              <a:latin typeface="Arial"/>
            </a:endParaRPr>
          </a:p>
          <a:p>
            <a:pPr>
              <a:lnSpc>
                <a:spcPct val="100000"/>
              </a:lnSpc>
            </a:pPr>
            <a:r>
              <a:rPr lang="fr-FR" sz="1200" b="0" strike="noStrike" spc="-1">
                <a:solidFill>
                  <a:srgbClr val="000000"/>
                </a:solidFill>
                <a:latin typeface="Calibri"/>
                <a:ea typeface="DejaVu Sans"/>
              </a:rPr>
              <a:t>Elle s’effectue à partir de votre portail, en cliquant sur le </a:t>
            </a:r>
            <a:r>
              <a:rPr lang="fr-FR" sz="1200" b="1" u="sng" strike="noStrike" spc="-1">
                <a:solidFill>
                  <a:srgbClr val="000000"/>
                </a:solidFill>
                <a:uFillTx/>
                <a:latin typeface="Calibri"/>
                <a:ea typeface="DejaVu Sans"/>
              </a:rPr>
              <a:t>bouton</a:t>
            </a:r>
            <a:r>
              <a:rPr lang="fr-FR" sz="1200" b="1" strike="noStrike" spc="-1">
                <a:solidFill>
                  <a:srgbClr val="000000"/>
                </a:solidFill>
                <a:latin typeface="Calibri"/>
                <a:ea typeface="DejaVu Sans"/>
              </a:rPr>
              <a:t> </a:t>
            </a:r>
            <a:endParaRPr lang="fr-FR" sz="1200" b="0" strike="noStrike" spc="-1">
              <a:latin typeface="Arial"/>
            </a:endParaRPr>
          </a:p>
        </p:txBody>
      </p:sp>
      <p:sp>
        <p:nvSpPr>
          <p:cNvPr id="91" name="CustomShape 5"/>
          <p:cNvSpPr/>
          <p:nvPr/>
        </p:nvSpPr>
        <p:spPr>
          <a:xfrm>
            <a:off x="264600" y="7616880"/>
            <a:ext cx="7066440" cy="968042"/>
          </a:xfrm>
          <a:prstGeom prst="rect">
            <a:avLst/>
          </a:prstGeom>
          <a:noFill/>
          <a:ln w="28440">
            <a:solidFill>
              <a:srgbClr val="FF0000"/>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1200" b="1" strike="noStrike" spc="-1" dirty="0">
                <a:solidFill>
                  <a:srgbClr val="FF0000"/>
                </a:solidFill>
                <a:latin typeface="Calibri"/>
                <a:ea typeface="DejaVu Sans"/>
              </a:rPr>
              <a:t>              </a:t>
            </a:r>
            <a:endParaRPr lang="fr-FR" sz="1200" b="0" strike="noStrike" spc="-1" dirty="0">
              <a:latin typeface="Arial"/>
            </a:endParaRPr>
          </a:p>
          <a:p>
            <a:pPr algn="ctr">
              <a:lnSpc>
                <a:spcPct val="100000"/>
              </a:lnSpc>
            </a:pPr>
            <a:r>
              <a:rPr lang="fr-FR" sz="1200" b="1" strike="noStrike" spc="-1" dirty="0">
                <a:solidFill>
                  <a:srgbClr val="FF0000"/>
                </a:solidFill>
                <a:latin typeface="Calibri"/>
                <a:ea typeface="DejaVu Sans"/>
              </a:rPr>
              <a:t>               </a:t>
            </a:r>
            <a:r>
              <a:rPr lang="fr-FR" sz="1100" b="1" strike="noStrike" spc="-1" dirty="0">
                <a:solidFill>
                  <a:srgbClr val="FF0000"/>
                </a:solidFill>
                <a:latin typeface="Calibri"/>
                <a:ea typeface="DejaVu Sans"/>
              </a:rPr>
              <a:t>Avant de continuer le dépôt de votre dossier, assurez-vous d'avoir choisi la bonne localisation de l’opération.</a:t>
            </a:r>
            <a:endParaRPr lang="fr-FR" sz="1100" b="0" strike="noStrike" spc="-1" dirty="0">
              <a:latin typeface="Arial"/>
            </a:endParaRPr>
          </a:p>
          <a:p>
            <a:pPr algn="ctr">
              <a:lnSpc>
                <a:spcPct val="100000"/>
              </a:lnSpc>
            </a:pPr>
            <a:r>
              <a:rPr lang="fr-FR" sz="1100" b="1" strike="noStrike" spc="-1" dirty="0" smtClean="0">
                <a:solidFill>
                  <a:srgbClr val="FF0000"/>
                </a:solidFill>
                <a:latin typeface="Calibri"/>
                <a:ea typeface="DejaVu Sans"/>
              </a:rPr>
              <a:t> </a:t>
            </a:r>
            <a:endParaRPr lang="fr-FR" sz="1100" b="0" strike="noStrike" spc="-1" dirty="0">
              <a:latin typeface="Arial"/>
            </a:endParaRPr>
          </a:p>
          <a:p>
            <a:pPr algn="ctr">
              <a:lnSpc>
                <a:spcPct val="100000"/>
              </a:lnSpc>
            </a:pPr>
            <a:r>
              <a:rPr lang="fr-FR" sz="1100" b="1" strike="noStrike" spc="-1" dirty="0">
                <a:solidFill>
                  <a:srgbClr val="FF0000"/>
                </a:solidFill>
                <a:latin typeface="Calibri"/>
                <a:ea typeface="DejaVu Sans"/>
              </a:rPr>
              <a:t>N’hésitez pas à prendre contact avec le service instructeur avant la validation de votre demande de subvention.</a:t>
            </a:r>
            <a:endParaRPr lang="fr-FR" sz="1100" b="0" strike="noStrike" spc="-1" dirty="0">
              <a:latin typeface="Arial"/>
            </a:endParaRPr>
          </a:p>
          <a:p>
            <a:pPr algn="ctr">
              <a:lnSpc>
                <a:spcPct val="100000"/>
              </a:lnSpc>
            </a:pPr>
            <a:endParaRPr lang="fr-FR" sz="1100" b="0" strike="noStrike" spc="-1" dirty="0">
              <a:latin typeface="Arial"/>
            </a:endParaRPr>
          </a:p>
        </p:txBody>
      </p:sp>
      <p:pic>
        <p:nvPicPr>
          <p:cNvPr id="92" name="Image 14"/>
          <p:cNvPicPr/>
          <p:nvPr/>
        </p:nvPicPr>
        <p:blipFill>
          <a:blip r:embed="rId2"/>
          <a:stretch/>
        </p:blipFill>
        <p:spPr>
          <a:xfrm>
            <a:off x="3004560" y="6330960"/>
            <a:ext cx="1248120" cy="1225080"/>
          </a:xfrm>
          <a:prstGeom prst="rect">
            <a:avLst/>
          </a:prstGeom>
          <a:ln>
            <a:noFill/>
          </a:ln>
        </p:spPr>
      </p:pic>
      <p:pic>
        <p:nvPicPr>
          <p:cNvPr id="93" name="Image 3"/>
          <p:cNvPicPr/>
          <p:nvPr/>
        </p:nvPicPr>
        <p:blipFill>
          <a:blip r:embed="rId3"/>
          <a:stretch/>
        </p:blipFill>
        <p:spPr>
          <a:xfrm>
            <a:off x="536400" y="2153880"/>
            <a:ext cx="6702120" cy="3691440"/>
          </a:xfrm>
          <a:prstGeom prst="rect">
            <a:avLst/>
          </a:prstGeom>
          <a:ln>
            <a:noFill/>
          </a:ln>
        </p:spPr>
      </p:pic>
      <p:sp>
        <p:nvSpPr>
          <p:cNvPr id="94" name="CustomShape 6"/>
          <p:cNvSpPr/>
          <p:nvPr/>
        </p:nvSpPr>
        <p:spPr>
          <a:xfrm>
            <a:off x="4965480" y="3774600"/>
            <a:ext cx="2184120" cy="1115280"/>
          </a:xfrm>
          <a:prstGeom prst="ellipse">
            <a:avLst/>
          </a:prstGeom>
          <a:noFill/>
          <a:ln w="38160">
            <a:solidFill>
              <a:srgbClr val="FF0000"/>
            </a:solidFill>
            <a:round/>
          </a:ln>
        </p:spPr>
        <p:style>
          <a:lnRef idx="2">
            <a:schemeClr val="accent1">
              <a:shade val="50000"/>
            </a:schemeClr>
          </a:lnRef>
          <a:fillRef idx="1">
            <a:schemeClr val="accent1"/>
          </a:fillRef>
          <a:effectRef idx="0">
            <a:schemeClr val="accent1"/>
          </a:effectRef>
          <a:fontRef idx="minor"/>
        </p:style>
      </p:sp>
      <p:sp>
        <p:nvSpPr>
          <p:cNvPr id="95" name="CustomShape 7"/>
          <p:cNvSpPr/>
          <p:nvPr/>
        </p:nvSpPr>
        <p:spPr>
          <a:xfrm>
            <a:off x="4168080" y="1678320"/>
            <a:ext cx="1888920" cy="2095200"/>
          </a:xfrm>
          <a:custGeom>
            <a:avLst/>
            <a:gdLst/>
            <a:ahLst/>
            <a:cxnLst/>
            <a:rect l="l" t="t" r="r" b="b"/>
            <a:pathLst>
              <a:path w="21600" h="21600">
                <a:moveTo>
                  <a:pt x="0" y="0"/>
                </a:moveTo>
                <a:lnTo>
                  <a:pt x="21600" y="21600"/>
                </a:lnTo>
              </a:path>
            </a:pathLst>
          </a:custGeom>
          <a:noFill/>
          <a:ln w="3816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96" name="Image 17"/>
          <p:cNvPicPr/>
          <p:nvPr/>
        </p:nvPicPr>
        <p:blipFill>
          <a:blip r:embed="rId4"/>
          <a:srcRect l="29069" t="51884" r="63186" b="39876"/>
          <a:stretch/>
        </p:blipFill>
        <p:spPr>
          <a:xfrm>
            <a:off x="6039720" y="160200"/>
            <a:ext cx="1145160" cy="761040"/>
          </a:xfrm>
          <a:prstGeom prst="rect">
            <a:avLst/>
          </a:prstGeom>
          <a:ln>
            <a:noFill/>
          </a:ln>
        </p:spPr>
      </p:pic>
      <p:pic>
        <p:nvPicPr>
          <p:cNvPr id="97" name="Image 1"/>
          <p:cNvPicPr/>
          <p:nvPr/>
        </p:nvPicPr>
        <p:blipFill>
          <a:blip r:embed="rId5"/>
          <a:stretch/>
        </p:blipFill>
        <p:spPr>
          <a:xfrm>
            <a:off x="402480" y="144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99"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FEDER-FSE+ ou PCIA 2021-2027 -</a:t>
            </a:r>
            <a:endParaRPr lang="fr-FR" sz="989" b="0" strike="noStrike" spc="-1" dirty="0">
              <a:latin typeface="Arial"/>
            </a:endParaRPr>
          </a:p>
        </p:txBody>
      </p:sp>
      <p:sp>
        <p:nvSpPr>
          <p:cNvPr id="100"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8EE7125-01BE-490B-A5C2-98335102F2C8}" type="slidenum">
              <a:rPr lang="fr-FR" sz="989" b="0" strike="noStrike" spc="-1">
                <a:solidFill>
                  <a:srgbClr val="8B8B8B"/>
                </a:solidFill>
                <a:latin typeface="Calibri"/>
                <a:ea typeface="DejaVu Sans"/>
              </a:rPr>
              <a:t>3</a:t>
            </a:fld>
            <a:endParaRPr lang="fr-FR" sz="989" b="0" strike="noStrike" spc="-1">
              <a:latin typeface="Arial"/>
            </a:endParaRPr>
          </a:p>
        </p:txBody>
      </p:sp>
      <p:pic>
        <p:nvPicPr>
          <p:cNvPr id="101" name="Image 20"/>
          <p:cNvPicPr/>
          <p:nvPr/>
        </p:nvPicPr>
        <p:blipFill>
          <a:blip r:embed="rId2"/>
          <a:stretch/>
        </p:blipFill>
        <p:spPr>
          <a:xfrm>
            <a:off x="309600" y="7648920"/>
            <a:ext cx="6898320" cy="749160"/>
          </a:xfrm>
          <a:prstGeom prst="rect">
            <a:avLst/>
          </a:prstGeom>
          <a:ln>
            <a:noFill/>
          </a:ln>
        </p:spPr>
      </p:pic>
      <p:sp>
        <p:nvSpPr>
          <p:cNvPr id="102" name="CustomShape 4"/>
          <p:cNvSpPr/>
          <p:nvPr/>
        </p:nvSpPr>
        <p:spPr>
          <a:xfrm>
            <a:off x="286560" y="6957000"/>
            <a:ext cx="674460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La saisie de la demande de subvention se déroule ensuite au long de 7 étapes de navigation matérialisées dans le bandeau en haut de l’écran :</a:t>
            </a:r>
            <a:endParaRPr lang="fr-FR" sz="1200" b="0" strike="noStrike" spc="-1">
              <a:latin typeface="Arial"/>
            </a:endParaRPr>
          </a:p>
        </p:txBody>
      </p:sp>
      <p:sp>
        <p:nvSpPr>
          <p:cNvPr id="103" name="CustomShape 5"/>
          <p:cNvSpPr/>
          <p:nvPr/>
        </p:nvSpPr>
        <p:spPr>
          <a:xfrm>
            <a:off x="286560" y="1309680"/>
            <a:ext cx="6752160" cy="23068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dirty="0">
                <a:solidFill>
                  <a:srgbClr val="000000"/>
                </a:solidFill>
                <a:latin typeface="Calibri"/>
                <a:ea typeface="DejaVu Sans"/>
              </a:rPr>
              <a:t>Vous accédez au 1er écran de la demande de Subvention, dans lequel vous complèterez la partie </a:t>
            </a:r>
            <a:r>
              <a:rPr lang="fr-FR" sz="1200" b="1" strike="noStrike" spc="-1" dirty="0">
                <a:solidFill>
                  <a:srgbClr val="000000"/>
                </a:solidFill>
                <a:latin typeface="Calibri"/>
                <a:ea typeface="DejaVu Sans"/>
              </a:rPr>
              <a:t>Contexte de la Demande</a:t>
            </a:r>
            <a:r>
              <a:rPr lang="fr-FR" sz="1200" b="0" strike="noStrike" spc="-1" dirty="0">
                <a:solidFill>
                  <a:srgbClr val="000000"/>
                </a:solidFill>
                <a:latin typeface="Calibri"/>
                <a:ea typeface="DejaVu Sans"/>
              </a:rPr>
              <a:t>, à savoir : </a:t>
            </a:r>
            <a:endParaRPr lang="fr-FR" sz="1200" b="0" strike="noStrike" spc="-1" dirty="0">
              <a:latin typeface="Arial"/>
            </a:endParaRPr>
          </a:p>
          <a:p>
            <a:pPr>
              <a:lnSpc>
                <a:spcPct val="100000"/>
              </a:lnSpc>
            </a:pPr>
            <a:endParaRPr lang="fr-FR" sz="1200" b="0" strike="noStrike" spc="-1" dirty="0">
              <a:latin typeface="Arial"/>
            </a:endParaRPr>
          </a:p>
          <a:p>
            <a:pPr marL="171360" indent="-170280">
              <a:lnSpc>
                <a:spcPct val="100000"/>
              </a:lnSpc>
              <a:buClr>
                <a:srgbClr val="000000"/>
              </a:buClr>
              <a:buFont typeface="Wingdings" charset="2"/>
              <a:buChar char=""/>
            </a:pPr>
            <a:r>
              <a:rPr lang="fr-FR" sz="1200" b="0" strike="noStrike" spc="-1" dirty="0">
                <a:solidFill>
                  <a:srgbClr val="000000"/>
                </a:solidFill>
                <a:latin typeface="Calibri"/>
                <a:ea typeface="DejaVu Sans"/>
              </a:rPr>
              <a:t>« </a:t>
            </a:r>
            <a:r>
              <a:rPr lang="fr-FR" sz="1200" b="1" i="1" strike="noStrike" spc="-1" dirty="0">
                <a:solidFill>
                  <a:srgbClr val="000000"/>
                </a:solidFill>
                <a:latin typeface="Calibri"/>
                <a:ea typeface="DejaVu Sans"/>
              </a:rPr>
              <a:t>Territoire</a:t>
            </a:r>
            <a:r>
              <a:rPr lang="fr-FR" sz="1200" b="0" strike="noStrike" spc="-1" dirty="0">
                <a:solidFill>
                  <a:srgbClr val="000000"/>
                </a:solidFill>
                <a:latin typeface="Calibri"/>
                <a:ea typeface="DejaVu Sans"/>
              </a:rPr>
              <a:t> », sélectionnez GUYANE </a:t>
            </a:r>
            <a:endParaRPr lang="fr-FR" sz="1200" b="0" strike="noStrike" spc="-1" dirty="0">
              <a:latin typeface="Arial"/>
            </a:endParaRPr>
          </a:p>
          <a:p>
            <a:pPr marL="171360" indent="-170280">
              <a:lnSpc>
                <a:spcPct val="100000"/>
              </a:lnSpc>
              <a:buClr>
                <a:srgbClr val="000000"/>
              </a:buClr>
              <a:buFont typeface="Wingdings" charset="2"/>
              <a:buChar char=""/>
            </a:pPr>
            <a:r>
              <a:rPr lang="fr-FR" sz="1200" b="0" strike="noStrike" spc="-1" dirty="0">
                <a:solidFill>
                  <a:srgbClr val="000000"/>
                </a:solidFill>
                <a:latin typeface="Calibri"/>
                <a:ea typeface="DejaVu Sans"/>
              </a:rPr>
              <a:t>« </a:t>
            </a:r>
            <a:r>
              <a:rPr lang="fr-FR" sz="1200" b="1" i="1" strike="noStrike" spc="-1" dirty="0">
                <a:solidFill>
                  <a:srgbClr val="000000"/>
                </a:solidFill>
                <a:latin typeface="Calibri"/>
                <a:ea typeface="DejaVu Sans"/>
              </a:rPr>
              <a:t>Programme</a:t>
            </a:r>
            <a:r>
              <a:rPr lang="fr-FR" sz="1200" b="0" strike="noStrike" spc="-1" dirty="0">
                <a:solidFill>
                  <a:srgbClr val="000000"/>
                </a:solidFill>
                <a:latin typeface="Calibri"/>
                <a:ea typeface="DejaVu Sans"/>
              </a:rPr>
              <a:t> », sélectionnez ‘Programme Opérationnel </a:t>
            </a:r>
            <a:r>
              <a:rPr lang="fr-FR" sz="1200" b="0" strike="noStrike" spc="-1" dirty="0" smtClean="0">
                <a:solidFill>
                  <a:srgbClr val="000000"/>
                </a:solidFill>
                <a:latin typeface="Calibri"/>
                <a:ea typeface="DejaVu Sans"/>
              </a:rPr>
              <a:t>FEDER-FSE+ ou PCIA 2021-2027</a:t>
            </a:r>
            <a:r>
              <a:rPr lang="fr-FR" sz="1200" b="0" strike="noStrike" spc="-1" dirty="0">
                <a:solidFill>
                  <a:srgbClr val="000000"/>
                </a:solidFill>
                <a:latin typeface="Calibri"/>
                <a:ea typeface="DejaVu Sans"/>
              </a:rPr>
              <a:t>’, </a:t>
            </a:r>
            <a:endParaRPr lang="fr-FR" sz="1200" b="0" strike="noStrike" spc="-1" dirty="0">
              <a:latin typeface="Arial"/>
            </a:endParaRPr>
          </a:p>
          <a:p>
            <a:pPr marL="171360" indent="-170280">
              <a:lnSpc>
                <a:spcPct val="100000"/>
              </a:lnSpc>
              <a:buClr>
                <a:srgbClr val="000000"/>
              </a:buClr>
              <a:buFont typeface="Wingdings" charset="2"/>
              <a:buChar char=""/>
            </a:pPr>
            <a:r>
              <a:rPr lang="fr-FR" sz="1200" b="0" strike="noStrike" spc="-1" dirty="0">
                <a:solidFill>
                  <a:srgbClr val="000000"/>
                </a:solidFill>
                <a:latin typeface="Calibri"/>
                <a:ea typeface="DejaVu Sans"/>
              </a:rPr>
              <a:t>« </a:t>
            </a:r>
            <a:r>
              <a:rPr lang="fr-FR" sz="1200" b="1" i="1" strike="noStrike" spc="-1" dirty="0">
                <a:solidFill>
                  <a:srgbClr val="000000"/>
                </a:solidFill>
                <a:latin typeface="Calibri"/>
                <a:ea typeface="DejaVu Sans"/>
              </a:rPr>
              <a:t>Codification</a:t>
            </a:r>
            <a:r>
              <a:rPr lang="fr-FR" sz="1200" b="0" strike="noStrike" spc="-1" dirty="0">
                <a:solidFill>
                  <a:srgbClr val="000000"/>
                </a:solidFill>
                <a:latin typeface="Calibri"/>
                <a:ea typeface="DejaVu Sans"/>
              </a:rPr>
              <a:t> », choisissez la codification qui vous semble la plus proche possible de votre projet, tout en sachant :   - que l’instructeur en charge de votre dossier reviendra vers vous afin d’affiner ce choix et 	     d’éventuels autres points à préciser, </a:t>
            </a: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	   - et qu’il faut obligatoirement descendre jusqu’au 3ème niveau de la codification (axe, 	 	     objectif spécifique, type d’action).</a:t>
            </a: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 </a:t>
            </a:r>
            <a:endParaRPr lang="fr-FR" sz="1200" b="0" strike="noStrike" spc="-1" dirty="0">
              <a:latin typeface="Arial"/>
            </a:endParaRPr>
          </a:p>
          <a:p>
            <a:pPr>
              <a:lnSpc>
                <a:spcPct val="100000"/>
              </a:lnSpc>
            </a:pPr>
            <a:r>
              <a:rPr lang="fr-FR" sz="1200" b="0" i="1" strike="noStrike" spc="-1" dirty="0">
                <a:solidFill>
                  <a:srgbClr val="000000"/>
                </a:solidFill>
                <a:latin typeface="Calibri"/>
                <a:ea typeface="DejaVu Sans"/>
              </a:rPr>
              <a:t>Pour plus d’information, se référer à l’annexe 1 du présent document. </a:t>
            </a:r>
            <a:endParaRPr lang="fr-FR" sz="1200" b="0" strike="noStrike" spc="-1" dirty="0">
              <a:latin typeface="Arial"/>
            </a:endParaRPr>
          </a:p>
        </p:txBody>
      </p:sp>
      <p:pic>
        <p:nvPicPr>
          <p:cNvPr id="104" name="Image 12"/>
          <p:cNvPicPr/>
          <p:nvPr/>
        </p:nvPicPr>
        <p:blipFill>
          <a:blip r:embed="rId3"/>
          <a:srcRect l="29069" t="51884" r="63186" b="39876"/>
          <a:stretch/>
        </p:blipFill>
        <p:spPr>
          <a:xfrm>
            <a:off x="6039720" y="160200"/>
            <a:ext cx="1145160" cy="761040"/>
          </a:xfrm>
          <a:prstGeom prst="rect">
            <a:avLst/>
          </a:prstGeom>
          <a:ln>
            <a:noFill/>
          </a:ln>
        </p:spPr>
      </p:pic>
      <p:pic>
        <p:nvPicPr>
          <p:cNvPr id="105" name="Image 1"/>
          <p:cNvPicPr/>
          <p:nvPr/>
        </p:nvPicPr>
        <p:blipFill>
          <a:blip r:embed="rId4"/>
          <a:stretch/>
        </p:blipFill>
        <p:spPr>
          <a:xfrm>
            <a:off x="360000" y="159120"/>
            <a:ext cx="1181160" cy="907200"/>
          </a:xfrm>
          <a:prstGeom prst="rect">
            <a:avLst/>
          </a:prstGeom>
          <a:ln w="9360">
            <a:noFill/>
          </a:ln>
        </p:spPr>
      </p:pic>
      <p:sp>
        <p:nvSpPr>
          <p:cNvPr id="106" name="CustomShape 6"/>
          <p:cNvSpPr/>
          <p:nvPr/>
        </p:nvSpPr>
        <p:spPr>
          <a:xfrm>
            <a:off x="360000" y="3672000"/>
            <a:ext cx="6983640" cy="21222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0" strike="noStrike" spc="-1" dirty="0">
                <a:latin typeface="Arial"/>
              </a:rPr>
              <a:t>Demande de subvention</a:t>
            </a:r>
          </a:p>
          <a:p>
            <a:pPr>
              <a:lnSpc>
                <a:spcPct val="100000"/>
              </a:lnSpc>
            </a:pPr>
            <a:endParaRPr lang="fr-FR" sz="1100" b="0" strike="noStrike" spc="-1" dirty="0">
              <a:latin typeface="Arial"/>
            </a:endParaRPr>
          </a:p>
          <a:p>
            <a:pPr>
              <a:lnSpc>
                <a:spcPct val="100000"/>
              </a:lnSpc>
            </a:pPr>
            <a:r>
              <a:rPr lang="fr-FR" sz="1100" b="0" strike="noStrike" spc="-1" dirty="0">
                <a:latin typeface="Arial"/>
              </a:rPr>
              <a:t>Contexte de la demande</a:t>
            </a:r>
          </a:p>
          <a:p>
            <a:pPr>
              <a:lnSpc>
                <a:spcPct val="100000"/>
              </a:lnSpc>
            </a:pPr>
            <a:endParaRPr lang="fr-FR" sz="1100" b="0" strike="noStrike" spc="-1" dirty="0">
              <a:latin typeface="Arial"/>
            </a:endParaRPr>
          </a:p>
          <a:p>
            <a:pPr>
              <a:lnSpc>
                <a:spcPct val="100000"/>
              </a:lnSpc>
            </a:pPr>
            <a:r>
              <a:rPr lang="fr-FR" sz="1100" b="0" strike="noStrike" spc="-1" dirty="0">
                <a:latin typeface="Arial"/>
              </a:rPr>
              <a:t>Territoire *                                            Guyane</a:t>
            </a:r>
          </a:p>
          <a:p>
            <a:pPr>
              <a:lnSpc>
                <a:spcPct val="100000"/>
              </a:lnSpc>
            </a:pPr>
            <a:r>
              <a:rPr lang="fr-FR" sz="1100" b="0" strike="noStrike" spc="-1" dirty="0">
                <a:latin typeface="Arial"/>
              </a:rPr>
              <a:t>Programme*                                         Programme </a:t>
            </a:r>
            <a:r>
              <a:rPr lang="fr-FR" sz="1100" b="0" strike="noStrike" spc="-1" dirty="0" smtClean="0">
                <a:latin typeface="Arial"/>
              </a:rPr>
              <a:t>Opérationnel FEDER-FSE+ ou PCIA 2021-2027</a:t>
            </a:r>
            <a:endParaRPr lang="fr-FR" sz="1100" b="0" strike="noStrike" spc="-1" dirty="0">
              <a:latin typeface="Arial"/>
            </a:endParaRPr>
          </a:p>
          <a:p>
            <a:pPr>
              <a:lnSpc>
                <a:spcPct val="100000"/>
              </a:lnSpc>
            </a:pPr>
            <a:endParaRPr lang="fr-FR" sz="1100" b="0" strike="noStrike" spc="-1" dirty="0">
              <a:latin typeface="Arial"/>
            </a:endParaRPr>
          </a:p>
          <a:p>
            <a:pPr>
              <a:lnSpc>
                <a:spcPct val="100000"/>
              </a:lnSpc>
            </a:pPr>
            <a:r>
              <a:rPr lang="fr-FR" sz="1100" b="0" i="1" strike="noStrike" spc="-1" dirty="0">
                <a:latin typeface="Arial"/>
              </a:rPr>
              <a:t>Avant de continuer le dépôt de votre dossier, assurez-vous d’avoir la bonne localisation de l’opération.</a:t>
            </a:r>
            <a:endParaRPr lang="fr-FR" sz="1100" b="0" strike="noStrike" spc="-1" dirty="0">
              <a:latin typeface="Arial"/>
            </a:endParaRPr>
          </a:p>
          <a:p>
            <a:pPr>
              <a:lnSpc>
                <a:spcPct val="100000"/>
              </a:lnSpc>
            </a:pPr>
            <a:r>
              <a:rPr lang="fr-FR" sz="1100" b="0" i="1" strike="noStrike" spc="-1" dirty="0">
                <a:latin typeface="Arial"/>
              </a:rPr>
              <a:t>Vous allez choisir la codification, il s’agit du dispositif sur lequel vous souhaitez faire une demande de subvention</a:t>
            </a:r>
            <a:endParaRPr lang="fr-FR" sz="1100" b="0" strike="noStrike" spc="-1" dirty="0">
              <a:latin typeface="Arial"/>
            </a:endParaRPr>
          </a:p>
          <a:p>
            <a:pPr>
              <a:lnSpc>
                <a:spcPct val="100000"/>
              </a:lnSpc>
            </a:pPr>
            <a:endParaRPr lang="fr-FR" sz="1100" b="0" strike="noStrike" spc="-1" dirty="0">
              <a:latin typeface="Arial"/>
            </a:endParaRPr>
          </a:p>
          <a:p>
            <a:pPr>
              <a:lnSpc>
                <a:spcPct val="100000"/>
              </a:lnSpc>
            </a:pPr>
            <a:endParaRPr lang="fr-FR" sz="11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08"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smtClean="0">
                <a:solidFill>
                  <a:srgbClr val="8B8B8B"/>
                </a:solidFill>
                <a:latin typeface="Calibri"/>
                <a:ea typeface="DejaVu Sans"/>
              </a:rPr>
              <a:t>- Programme FEDER-FSE+ ou PCIA 2021-2027 -</a:t>
            </a:r>
            <a:endParaRPr lang="fr-FR" sz="989" b="0" strike="noStrike" spc="-1" dirty="0">
              <a:latin typeface="Arial"/>
            </a:endParaRPr>
          </a:p>
        </p:txBody>
      </p:sp>
      <p:sp>
        <p:nvSpPr>
          <p:cNvPr id="109"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13679DF-5778-43BF-9815-0171EC3FC336}" type="slidenum">
              <a:rPr lang="fr-FR" sz="989" b="0" strike="noStrike" spc="-1">
                <a:solidFill>
                  <a:srgbClr val="8B8B8B"/>
                </a:solidFill>
                <a:latin typeface="Calibri"/>
                <a:ea typeface="DejaVu Sans"/>
              </a:rPr>
              <a:t>4</a:t>
            </a:fld>
            <a:endParaRPr lang="fr-FR" sz="989" b="0" strike="noStrike" spc="-1">
              <a:latin typeface="Arial"/>
            </a:endParaRPr>
          </a:p>
        </p:txBody>
      </p:sp>
      <p:sp>
        <p:nvSpPr>
          <p:cNvPr id="110" name="CustomShape 4"/>
          <p:cNvSpPr/>
          <p:nvPr/>
        </p:nvSpPr>
        <p:spPr>
          <a:xfrm>
            <a:off x="364320" y="1206720"/>
            <a:ext cx="16434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1 - Porteur(s) </a:t>
            </a:r>
            <a:endParaRPr lang="fr-FR" sz="1400" b="0" strike="noStrike" spc="-1">
              <a:latin typeface="Arial"/>
            </a:endParaRPr>
          </a:p>
        </p:txBody>
      </p:sp>
      <p:pic>
        <p:nvPicPr>
          <p:cNvPr id="111" name="Image 11"/>
          <p:cNvPicPr/>
          <p:nvPr/>
        </p:nvPicPr>
        <p:blipFill>
          <a:blip r:embed="rId2"/>
          <a:srcRect l="29069" t="51884" r="63186" b="39876"/>
          <a:stretch/>
        </p:blipFill>
        <p:spPr>
          <a:xfrm>
            <a:off x="6039720" y="160200"/>
            <a:ext cx="1145160" cy="761040"/>
          </a:xfrm>
          <a:prstGeom prst="rect">
            <a:avLst/>
          </a:prstGeom>
          <a:ln>
            <a:noFill/>
          </a:ln>
        </p:spPr>
      </p:pic>
      <p:pic>
        <p:nvPicPr>
          <p:cNvPr id="112" name="Image 1"/>
          <p:cNvPicPr/>
          <p:nvPr/>
        </p:nvPicPr>
        <p:blipFill>
          <a:blip r:embed="rId3"/>
          <a:stretch/>
        </p:blipFill>
        <p:spPr>
          <a:xfrm>
            <a:off x="1332720" y="4306320"/>
            <a:ext cx="5059080" cy="4248000"/>
          </a:xfrm>
          <a:prstGeom prst="rect">
            <a:avLst/>
          </a:prstGeom>
          <a:ln>
            <a:noFill/>
          </a:ln>
        </p:spPr>
      </p:pic>
      <p:pic>
        <p:nvPicPr>
          <p:cNvPr id="113" name="Image 3"/>
          <p:cNvPicPr/>
          <p:nvPr/>
        </p:nvPicPr>
        <p:blipFill>
          <a:blip r:embed="rId4"/>
          <a:stretch/>
        </p:blipFill>
        <p:spPr>
          <a:xfrm>
            <a:off x="356760" y="1747080"/>
            <a:ext cx="7122600" cy="2325600"/>
          </a:xfrm>
          <a:prstGeom prst="rect">
            <a:avLst/>
          </a:prstGeom>
          <a:ln>
            <a:noFill/>
          </a:ln>
        </p:spPr>
      </p:pic>
      <p:pic>
        <p:nvPicPr>
          <p:cNvPr id="114" name="Image 1"/>
          <p:cNvPicPr/>
          <p:nvPr/>
        </p:nvPicPr>
        <p:blipFill>
          <a:blip r:embed="rId5"/>
          <a:stretch/>
        </p:blipFill>
        <p:spPr>
          <a:xfrm>
            <a:off x="402480" y="15912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16"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a:t>
            </a:r>
            <a:r>
              <a:rPr lang="fr-FR" sz="989" b="0" strike="noStrike" spc="-1" dirty="0">
                <a:solidFill>
                  <a:srgbClr val="8B8B8B"/>
                </a:solidFill>
                <a:latin typeface="Calibri"/>
                <a:ea typeface="DejaVu Sans"/>
              </a:rPr>
              <a:t>National FEAMPA GUYANE </a:t>
            </a:r>
            <a:r>
              <a:rPr lang="fr-FR" sz="989" b="0" strike="noStrike" spc="-1" dirty="0" smtClean="0">
                <a:solidFill>
                  <a:srgbClr val="8B8B8B"/>
                </a:solidFill>
                <a:latin typeface="Calibri"/>
                <a:ea typeface="DejaVu Sans"/>
              </a:rPr>
              <a:t>2021-2027 - </a:t>
            </a:r>
            <a:endParaRPr lang="fr-FR" sz="989" b="0" strike="noStrike" spc="-1" dirty="0">
              <a:latin typeface="Arial"/>
            </a:endParaRPr>
          </a:p>
        </p:txBody>
      </p:sp>
      <p:sp>
        <p:nvSpPr>
          <p:cNvPr id="117"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8057C3DD-C70A-491F-BB29-9D51F1E7F456}" type="slidenum">
              <a:rPr lang="fr-FR" sz="989" b="0" strike="noStrike" spc="-1">
                <a:solidFill>
                  <a:srgbClr val="8B8B8B"/>
                </a:solidFill>
                <a:latin typeface="Calibri"/>
                <a:ea typeface="DejaVu Sans"/>
              </a:rPr>
              <a:t>5</a:t>
            </a:fld>
            <a:endParaRPr lang="fr-FR" sz="989" b="0" strike="noStrike" spc="-1">
              <a:latin typeface="Arial"/>
            </a:endParaRPr>
          </a:p>
        </p:txBody>
      </p:sp>
      <p:sp>
        <p:nvSpPr>
          <p:cNvPr id="118" name="CustomShape 4"/>
          <p:cNvSpPr/>
          <p:nvPr/>
        </p:nvSpPr>
        <p:spPr>
          <a:xfrm>
            <a:off x="267840" y="1995480"/>
            <a:ext cx="711828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u="sng" strike="noStrike" spc="-1" dirty="0">
                <a:solidFill>
                  <a:srgbClr val="000000"/>
                </a:solidFill>
                <a:uFillTx/>
                <a:latin typeface="Calibri"/>
                <a:ea typeface="DejaVu Sans"/>
              </a:rPr>
              <a:t>Autres porteurs concernés par le projet </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0" strike="noStrike" spc="-1" dirty="0">
                <a:solidFill>
                  <a:srgbClr val="000000"/>
                </a:solidFill>
                <a:latin typeface="Calibri"/>
                <a:ea typeface="DejaVu Sans"/>
              </a:rPr>
              <a:t>Vous </a:t>
            </a:r>
            <a:r>
              <a:rPr lang="fr-FR" sz="1200" b="0" strike="noStrike" spc="-1" dirty="0" smtClean="0">
                <a:solidFill>
                  <a:srgbClr val="000000"/>
                </a:solidFill>
                <a:latin typeface="Calibri"/>
                <a:ea typeface="DejaVu Sans"/>
              </a:rPr>
              <a:t>utiliserez </a:t>
            </a:r>
            <a:r>
              <a:rPr lang="fr-FR" sz="1200" b="0" strike="noStrike" spc="-1" dirty="0">
                <a:solidFill>
                  <a:srgbClr val="000000"/>
                </a:solidFill>
                <a:latin typeface="Calibri"/>
                <a:ea typeface="DejaVu Sans"/>
              </a:rPr>
              <a:t>l’option « Rattacher un autre porteur </a:t>
            </a:r>
            <a:r>
              <a:rPr lang="fr-FR" sz="1200" b="0" strike="noStrike" spc="-1" dirty="0" smtClean="0">
                <a:solidFill>
                  <a:srgbClr val="000000"/>
                </a:solidFill>
                <a:latin typeface="Calibri"/>
                <a:ea typeface="DejaVu Sans"/>
              </a:rPr>
              <a:t>», si le </a:t>
            </a:r>
            <a:r>
              <a:rPr lang="fr-FR" sz="1200" b="0" strike="noStrike" spc="-1" dirty="0">
                <a:solidFill>
                  <a:srgbClr val="000000"/>
                </a:solidFill>
                <a:latin typeface="Calibri"/>
                <a:ea typeface="DejaVu Sans"/>
              </a:rPr>
              <a:t>projet fait l’objet d’un seul dossier de demande de subvention, porté par un seul porteur, le chef de </a:t>
            </a:r>
            <a:r>
              <a:rPr lang="fr-FR" sz="1200" b="0" strike="noStrike" spc="-1" dirty="0" smtClean="0">
                <a:solidFill>
                  <a:srgbClr val="000000"/>
                </a:solidFill>
                <a:latin typeface="Calibri"/>
                <a:ea typeface="DejaVu Sans"/>
              </a:rPr>
              <a:t>file</a:t>
            </a:r>
            <a:r>
              <a:rPr lang="fr-FR" sz="1200" i="1" spc="-1" dirty="0">
                <a:solidFill>
                  <a:srgbClr val="000000"/>
                </a:solidFill>
                <a:latin typeface="Calibri"/>
                <a:ea typeface="DejaVu Sans"/>
              </a:rPr>
              <a:t>.</a:t>
            </a:r>
            <a:endParaRPr lang="fr-FR" sz="1200" b="0" strike="noStrike" spc="-1" dirty="0">
              <a:latin typeface="Arial"/>
            </a:endParaRPr>
          </a:p>
          <a:p>
            <a:pPr>
              <a:lnSpc>
                <a:spcPct val="100000"/>
              </a:lnSpc>
            </a:pPr>
            <a:r>
              <a:rPr lang="fr-FR" sz="1200" spc="-1" dirty="0">
                <a:solidFill>
                  <a:srgbClr val="000000"/>
                </a:solidFill>
                <a:latin typeface="Calibri"/>
                <a:ea typeface="DejaVu Sans"/>
              </a:rPr>
              <a:t>I</a:t>
            </a:r>
            <a:r>
              <a:rPr lang="fr-FR" sz="1200" b="0" strike="noStrike" spc="-1" dirty="0" smtClean="0">
                <a:solidFill>
                  <a:srgbClr val="000000"/>
                </a:solidFill>
                <a:latin typeface="Calibri"/>
                <a:ea typeface="DejaVu Sans"/>
              </a:rPr>
              <a:t>l </a:t>
            </a:r>
            <a:r>
              <a:rPr lang="fr-FR" sz="1200" b="0" strike="noStrike" spc="-1" dirty="0">
                <a:solidFill>
                  <a:srgbClr val="000000"/>
                </a:solidFill>
                <a:latin typeface="Calibri"/>
                <a:ea typeface="DejaVu Sans"/>
              </a:rPr>
              <a:t>vous faudra cliquer sur rattacher un autre porteur et renseigner la catégorie juridique, le type juridique et valider.</a:t>
            </a:r>
            <a:endParaRPr lang="fr-FR" sz="1200" b="0" strike="noStrike" spc="-1" dirty="0">
              <a:latin typeface="Arial"/>
            </a:endParaRPr>
          </a:p>
        </p:txBody>
      </p:sp>
      <p:pic>
        <p:nvPicPr>
          <p:cNvPr id="120" name="Image 7"/>
          <p:cNvPicPr/>
          <p:nvPr/>
        </p:nvPicPr>
        <p:blipFill>
          <a:blip r:embed="rId2"/>
          <a:stretch/>
        </p:blipFill>
        <p:spPr>
          <a:xfrm>
            <a:off x="773280" y="4378680"/>
            <a:ext cx="5855040" cy="2927160"/>
          </a:xfrm>
          <a:prstGeom prst="rect">
            <a:avLst/>
          </a:prstGeom>
          <a:ln>
            <a:noFill/>
          </a:ln>
        </p:spPr>
      </p:pic>
      <p:sp>
        <p:nvSpPr>
          <p:cNvPr id="121" name="CustomShape 5"/>
          <p:cNvSpPr/>
          <p:nvPr/>
        </p:nvSpPr>
        <p:spPr>
          <a:xfrm>
            <a:off x="356760" y="7418160"/>
            <a:ext cx="711828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Une fois valider, vous </a:t>
            </a:r>
            <a:r>
              <a:rPr lang="fr-FR" sz="1200" b="0" u="sng" strike="noStrike" spc="-1">
                <a:solidFill>
                  <a:srgbClr val="767171"/>
                </a:solidFill>
                <a:uFillTx/>
                <a:latin typeface="Calibri"/>
                <a:ea typeface="DejaVu Sans"/>
              </a:rPr>
              <a:t>devez cliquer sur le champs gris</a:t>
            </a:r>
            <a:r>
              <a:rPr lang="fr-FR" sz="1200" b="0" strike="noStrike" spc="-1">
                <a:solidFill>
                  <a:srgbClr val="000000"/>
                </a:solidFill>
                <a:latin typeface="Calibri"/>
                <a:ea typeface="DejaVu Sans"/>
              </a:rPr>
              <a:t> afin de remplir les éléments concernant votre partenaire </a:t>
            </a:r>
            <a:endParaRPr lang="fr-FR" sz="1200" b="0" strike="noStrike" spc="-1">
              <a:latin typeface="Arial"/>
            </a:endParaRPr>
          </a:p>
        </p:txBody>
      </p:sp>
      <p:pic>
        <p:nvPicPr>
          <p:cNvPr id="122" name="Image 14"/>
          <p:cNvPicPr/>
          <p:nvPr/>
        </p:nvPicPr>
        <p:blipFill>
          <a:blip r:embed="rId3"/>
          <a:stretch/>
        </p:blipFill>
        <p:spPr>
          <a:xfrm>
            <a:off x="696960" y="7714800"/>
            <a:ext cx="6007680" cy="2303640"/>
          </a:xfrm>
          <a:prstGeom prst="rect">
            <a:avLst/>
          </a:prstGeom>
          <a:ln>
            <a:noFill/>
          </a:ln>
        </p:spPr>
      </p:pic>
      <p:sp>
        <p:nvSpPr>
          <p:cNvPr id="123" name="CustomShape 6"/>
          <p:cNvSpPr/>
          <p:nvPr/>
        </p:nvSpPr>
        <p:spPr>
          <a:xfrm flipH="1">
            <a:off x="1502640" y="7695000"/>
            <a:ext cx="949320" cy="846360"/>
          </a:xfrm>
          <a:custGeom>
            <a:avLst/>
            <a:gdLst/>
            <a:ahLst/>
            <a:cxnLst/>
            <a:rect l="l" t="t" r="r" b="b"/>
            <a:pathLst>
              <a:path w="21600" h="21600">
                <a:moveTo>
                  <a:pt x="0" y="0"/>
                </a:moveTo>
                <a:lnTo>
                  <a:pt x="21600" y="21600"/>
                </a:lnTo>
              </a:path>
            </a:pathLst>
          </a:custGeom>
          <a:noFill/>
          <a:ln w="57240">
            <a:solidFill>
              <a:srgbClr val="FF0000"/>
            </a:solidFill>
            <a:round/>
            <a:tailEnd type="triangle" w="med" len="med"/>
          </a:ln>
        </p:spPr>
        <p:style>
          <a:lnRef idx="1">
            <a:schemeClr val="accent1"/>
          </a:lnRef>
          <a:fillRef idx="0">
            <a:schemeClr val="accent1"/>
          </a:fillRef>
          <a:effectRef idx="0">
            <a:schemeClr val="accent1"/>
          </a:effectRef>
          <a:fontRef idx="minor"/>
        </p:style>
      </p:sp>
      <p:pic>
        <p:nvPicPr>
          <p:cNvPr id="124" name="Image 17"/>
          <p:cNvPicPr/>
          <p:nvPr/>
        </p:nvPicPr>
        <p:blipFill>
          <a:blip r:embed="rId4"/>
          <a:srcRect l="29069" t="51884" r="63186" b="39876"/>
          <a:stretch/>
        </p:blipFill>
        <p:spPr>
          <a:xfrm>
            <a:off x="6039720" y="160200"/>
            <a:ext cx="1145160" cy="761040"/>
          </a:xfrm>
          <a:prstGeom prst="rect">
            <a:avLst/>
          </a:prstGeom>
          <a:ln>
            <a:noFill/>
          </a:ln>
        </p:spPr>
      </p:pic>
      <p:pic>
        <p:nvPicPr>
          <p:cNvPr id="125" name="Image 1"/>
          <p:cNvPicPr/>
          <p:nvPr/>
        </p:nvPicPr>
        <p:blipFill>
          <a:blip r:embed="rId5"/>
          <a:stretch/>
        </p:blipFill>
        <p:spPr>
          <a:xfrm>
            <a:off x="402480" y="136440"/>
            <a:ext cx="1181160" cy="907200"/>
          </a:xfrm>
          <a:prstGeom prst="rect">
            <a:avLst/>
          </a:prstGeom>
          <a:ln w="9360">
            <a:noFill/>
          </a:ln>
        </p:spPr>
      </p:pic>
      <p:pic>
        <p:nvPicPr>
          <p:cNvPr id="2" name="Image 1"/>
          <p:cNvPicPr>
            <a:picLocks noChangeAspect="1"/>
          </p:cNvPicPr>
          <p:nvPr/>
        </p:nvPicPr>
        <p:blipFill>
          <a:blip r:embed="rId6"/>
          <a:stretch>
            <a:fillRect/>
          </a:stretch>
        </p:blipFill>
        <p:spPr>
          <a:xfrm>
            <a:off x="244860" y="1284971"/>
            <a:ext cx="7122780" cy="6606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27"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smtClean="0">
                <a:solidFill>
                  <a:srgbClr val="8B8B8B"/>
                </a:solidFill>
                <a:latin typeface="Calibri"/>
                <a:ea typeface="DejaVu Sans"/>
              </a:rPr>
              <a:t>- Programme FEDER-FSE+ ou PCIA 2021-2027 -</a:t>
            </a:r>
            <a:endParaRPr lang="fr-FR" sz="989" b="0" strike="noStrike" spc="-1" dirty="0">
              <a:latin typeface="Arial"/>
            </a:endParaRPr>
          </a:p>
        </p:txBody>
      </p:sp>
      <p:sp>
        <p:nvSpPr>
          <p:cNvPr id="128"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D95C06A5-DFB7-47CF-9D9A-6C33C3037DEF}" type="slidenum">
              <a:rPr lang="fr-FR" sz="989" b="0" strike="noStrike" spc="-1">
                <a:solidFill>
                  <a:srgbClr val="8B8B8B"/>
                </a:solidFill>
                <a:latin typeface="Calibri"/>
                <a:ea typeface="DejaVu Sans"/>
              </a:rPr>
              <a:t>6</a:t>
            </a:fld>
            <a:endParaRPr lang="fr-FR" sz="989" b="0" strike="noStrike" spc="-1">
              <a:latin typeface="Arial"/>
            </a:endParaRPr>
          </a:p>
        </p:txBody>
      </p:sp>
      <p:pic>
        <p:nvPicPr>
          <p:cNvPr id="129" name="Image 2"/>
          <p:cNvPicPr/>
          <p:nvPr/>
        </p:nvPicPr>
        <p:blipFill>
          <a:blip r:embed="rId2"/>
          <a:stretch/>
        </p:blipFill>
        <p:spPr>
          <a:xfrm>
            <a:off x="1008360" y="1206720"/>
            <a:ext cx="5423400" cy="4378320"/>
          </a:xfrm>
          <a:prstGeom prst="rect">
            <a:avLst/>
          </a:prstGeom>
          <a:ln>
            <a:noFill/>
          </a:ln>
        </p:spPr>
      </p:pic>
      <p:pic>
        <p:nvPicPr>
          <p:cNvPr id="130" name="Image 13"/>
          <p:cNvPicPr/>
          <p:nvPr/>
        </p:nvPicPr>
        <p:blipFill>
          <a:blip r:embed="rId3"/>
          <a:srcRect t="40059"/>
          <a:stretch/>
        </p:blipFill>
        <p:spPr>
          <a:xfrm>
            <a:off x="446760" y="7219080"/>
            <a:ext cx="6866640" cy="1577880"/>
          </a:xfrm>
          <a:prstGeom prst="rect">
            <a:avLst/>
          </a:prstGeom>
          <a:ln>
            <a:noFill/>
          </a:ln>
        </p:spPr>
      </p:pic>
      <p:sp>
        <p:nvSpPr>
          <p:cNvPr id="131" name="CustomShape 4"/>
          <p:cNvSpPr/>
          <p:nvPr/>
        </p:nvSpPr>
        <p:spPr>
          <a:xfrm>
            <a:off x="356760" y="5855400"/>
            <a:ext cx="7046280" cy="118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préciser dans les champs </a:t>
            </a:r>
            <a:r>
              <a:rPr lang="fr-FR" sz="1200" b="1" u="sng" strike="noStrike" spc="-1">
                <a:solidFill>
                  <a:srgbClr val="10C2D2"/>
                </a:solidFill>
                <a:uFillTx/>
                <a:latin typeface="Calibri"/>
                <a:ea typeface="DejaVu Sans"/>
              </a:rPr>
              <a:t>Partenariat</a:t>
            </a:r>
            <a:r>
              <a:rPr lang="fr-FR" sz="1200" b="0" strike="noStrike" spc="-1">
                <a:solidFill>
                  <a:srgbClr val="000000"/>
                </a:solidFill>
                <a:latin typeface="Calibri"/>
                <a:ea typeface="DejaVu Sans"/>
              </a:rPr>
              <a:t> si la convention partenariale type a été acceptée et signée par chaque partenaire. Veuillez indiquer également la répartition des missions entre chaque partenaire pour la mise en œuvre de l’opération.</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Vous pourrez dans l’onglets « plan de financement » télécharger les ressources et dépenses par partenaires ou les saisir dans les champs destiné à cette effet.</a:t>
            </a:r>
            <a:endParaRPr lang="fr-FR" sz="1200" b="0" strike="noStrike" spc="-1">
              <a:latin typeface="Arial"/>
            </a:endParaRPr>
          </a:p>
        </p:txBody>
      </p:sp>
      <p:pic>
        <p:nvPicPr>
          <p:cNvPr id="132" name="Image 12"/>
          <p:cNvPicPr/>
          <p:nvPr/>
        </p:nvPicPr>
        <p:blipFill>
          <a:blip r:embed="rId4"/>
          <a:srcRect l="29069" t="51884" r="63186" b="39876"/>
          <a:stretch/>
        </p:blipFill>
        <p:spPr>
          <a:xfrm>
            <a:off x="6039720" y="160200"/>
            <a:ext cx="1145160" cy="761040"/>
          </a:xfrm>
          <a:prstGeom prst="rect">
            <a:avLst/>
          </a:prstGeom>
          <a:ln>
            <a:noFill/>
          </a:ln>
        </p:spPr>
      </p:pic>
      <p:pic>
        <p:nvPicPr>
          <p:cNvPr id="133"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3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smtClean="0">
                <a:solidFill>
                  <a:srgbClr val="8B8B8B"/>
                </a:solidFill>
                <a:latin typeface="Calibri"/>
                <a:ea typeface="DejaVu Sans"/>
              </a:rPr>
              <a:t>- Programme </a:t>
            </a:r>
            <a:r>
              <a:rPr lang="fr-FR" sz="989" spc="-1" dirty="0" smtClean="0">
                <a:solidFill>
                  <a:srgbClr val="8B8B8B"/>
                </a:solidFill>
                <a:latin typeface="Calibri"/>
                <a:ea typeface="DejaVu Sans"/>
              </a:rPr>
              <a:t>FEDER-FSE+ ou PCIA </a:t>
            </a:r>
            <a:r>
              <a:rPr lang="fr-FR" sz="989" b="0" strike="noStrike" spc="-1" dirty="0" smtClean="0">
                <a:solidFill>
                  <a:srgbClr val="8B8B8B"/>
                </a:solidFill>
                <a:latin typeface="Calibri"/>
                <a:ea typeface="DejaVu Sans"/>
              </a:rPr>
              <a:t>2021-2027 -</a:t>
            </a:r>
            <a:endParaRPr lang="fr-FR" sz="989" b="0" strike="noStrike" spc="-1" dirty="0">
              <a:latin typeface="Arial"/>
            </a:endParaRPr>
          </a:p>
        </p:txBody>
      </p:sp>
      <p:sp>
        <p:nvSpPr>
          <p:cNvPr id="13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49D2614-2055-45D0-98BD-0C478F5510FB}" type="slidenum">
              <a:rPr lang="fr-FR" sz="989" b="0" strike="noStrike" spc="-1">
                <a:solidFill>
                  <a:srgbClr val="8B8B8B"/>
                </a:solidFill>
                <a:latin typeface="Calibri"/>
                <a:ea typeface="DejaVu Sans"/>
              </a:rPr>
              <a:t>7</a:t>
            </a:fld>
            <a:endParaRPr lang="fr-FR" sz="989" b="0" strike="noStrike" spc="-1">
              <a:latin typeface="Arial"/>
            </a:endParaRPr>
          </a:p>
        </p:txBody>
      </p:sp>
      <p:sp>
        <p:nvSpPr>
          <p:cNvPr id="137" name="CustomShape 4"/>
          <p:cNvSpPr/>
          <p:nvPr/>
        </p:nvSpPr>
        <p:spPr>
          <a:xfrm>
            <a:off x="192600" y="1269000"/>
            <a:ext cx="704592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 Si vous êtes représenté par un mandataire, merci de remplir les différents éléments concernant celui-ci et de joindre l’attestation.   </a:t>
            </a:r>
            <a:endParaRPr lang="fr-FR" sz="1200" b="0" strike="noStrike" spc="-1">
              <a:latin typeface="Arial"/>
            </a:endParaRPr>
          </a:p>
        </p:txBody>
      </p:sp>
      <p:pic>
        <p:nvPicPr>
          <p:cNvPr id="138" name="Image 7"/>
          <p:cNvPicPr/>
          <p:nvPr/>
        </p:nvPicPr>
        <p:blipFill>
          <a:blip r:embed="rId2"/>
          <a:stretch/>
        </p:blipFill>
        <p:spPr>
          <a:xfrm>
            <a:off x="192600" y="1932840"/>
            <a:ext cx="7045920" cy="2241000"/>
          </a:xfrm>
          <a:prstGeom prst="rect">
            <a:avLst/>
          </a:prstGeom>
          <a:ln>
            <a:noFill/>
          </a:ln>
        </p:spPr>
      </p:pic>
      <p:pic>
        <p:nvPicPr>
          <p:cNvPr id="139" name="Image 10"/>
          <p:cNvPicPr/>
          <p:nvPr/>
        </p:nvPicPr>
        <p:blipFill>
          <a:blip r:embed="rId3"/>
          <a:stretch/>
        </p:blipFill>
        <p:spPr>
          <a:xfrm>
            <a:off x="83520" y="5331960"/>
            <a:ext cx="7428600" cy="1131480"/>
          </a:xfrm>
          <a:prstGeom prst="rect">
            <a:avLst/>
          </a:prstGeom>
          <a:ln>
            <a:noFill/>
          </a:ln>
        </p:spPr>
      </p:pic>
      <p:sp>
        <p:nvSpPr>
          <p:cNvPr id="140" name="CustomShape 5"/>
          <p:cNvSpPr/>
          <p:nvPr/>
        </p:nvSpPr>
        <p:spPr>
          <a:xfrm>
            <a:off x="192240" y="4364640"/>
            <a:ext cx="704628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Veuillez indiquer le nombre de personnes directement impliquées dans l’opération. Pour les cas où ce champ n'est pas pertinent, il est possible de saisir une valeur de 0</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1" strike="noStrike" spc="-1">
                <a:solidFill>
                  <a:srgbClr val="000000"/>
                </a:solidFill>
                <a:latin typeface="Calibri"/>
                <a:ea typeface="DejaVu Sans"/>
              </a:rPr>
              <a:t>Exclu les contractants et les employés qui ne participent pas directement à l'opération</a:t>
            </a:r>
            <a:endParaRPr lang="fr-FR" sz="1200" b="0" strike="noStrike" spc="-1">
              <a:latin typeface="Arial"/>
            </a:endParaRPr>
          </a:p>
        </p:txBody>
      </p:sp>
      <p:pic>
        <p:nvPicPr>
          <p:cNvPr id="141" name="Image 13"/>
          <p:cNvPicPr/>
          <p:nvPr/>
        </p:nvPicPr>
        <p:blipFill>
          <a:blip r:embed="rId4"/>
          <a:srcRect l="29069" t="51884" r="63186" b="39876"/>
          <a:stretch/>
        </p:blipFill>
        <p:spPr>
          <a:xfrm>
            <a:off x="6039720" y="160200"/>
            <a:ext cx="1145160" cy="761040"/>
          </a:xfrm>
          <a:prstGeom prst="rect">
            <a:avLst/>
          </a:prstGeom>
          <a:ln>
            <a:noFill/>
          </a:ln>
        </p:spPr>
      </p:pic>
      <p:pic>
        <p:nvPicPr>
          <p:cNvPr id="142" name="Image 1"/>
          <p:cNvPicPr/>
          <p:nvPr/>
        </p:nvPicPr>
        <p:blipFill>
          <a:blip r:embed="rId5"/>
          <a:stretch/>
        </p:blipFill>
        <p:spPr>
          <a:xfrm>
            <a:off x="432000" y="13644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44"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smtClean="0">
                <a:solidFill>
                  <a:srgbClr val="8B8B8B"/>
                </a:solidFill>
                <a:latin typeface="Calibri"/>
                <a:ea typeface="DejaVu Sans"/>
              </a:rPr>
              <a:t>- Programme FEDER-FSE+ ou PCIA 2021-2027 - </a:t>
            </a:r>
            <a:endParaRPr lang="fr-FR" sz="989" b="0" strike="noStrike" spc="-1" dirty="0">
              <a:latin typeface="Arial"/>
            </a:endParaRPr>
          </a:p>
        </p:txBody>
      </p:sp>
      <p:sp>
        <p:nvSpPr>
          <p:cNvPr id="145"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63B3F3B3-126A-4651-8CF1-0FE544D8A42E}" type="slidenum">
              <a:rPr lang="fr-FR" sz="989" b="0" strike="noStrike" spc="-1">
                <a:solidFill>
                  <a:srgbClr val="8B8B8B"/>
                </a:solidFill>
                <a:latin typeface="Calibri"/>
                <a:ea typeface="DejaVu Sans"/>
              </a:rPr>
              <a:t>8</a:t>
            </a:fld>
            <a:endParaRPr lang="fr-FR" sz="989" b="0" strike="noStrike" spc="-1">
              <a:latin typeface="Arial"/>
            </a:endParaRPr>
          </a:p>
        </p:txBody>
      </p:sp>
      <p:sp>
        <p:nvSpPr>
          <p:cNvPr id="146" name="CustomShape 4"/>
          <p:cNvSpPr/>
          <p:nvPr/>
        </p:nvSpPr>
        <p:spPr>
          <a:xfrm>
            <a:off x="364320" y="1206720"/>
            <a:ext cx="168624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2 – Contact(s) </a:t>
            </a:r>
            <a:endParaRPr lang="fr-FR" sz="1400" b="0" strike="noStrike" spc="-1">
              <a:latin typeface="Arial"/>
            </a:endParaRPr>
          </a:p>
        </p:txBody>
      </p:sp>
      <p:sp>
        <p:nvSpPr>
          <p:cNvPr id="147" name="CustomShape 5"/>
          <p:cNvSpPr/>
          <p:nvPr/>
        </p:nvSpPr>
        <p:spPr>
          <a:xfrm>
            <a:off x="556560" y="5516640"/>
            <a:ext cx="659304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Suivant le type de dossier, il peut donc y avoir plusieurs porteurs et un porteur peut avoir plusieurs contacts. Dans ce cas, il y aura autant de blocs « contacts » qu’il y aura de porteurs. Les coordonnées affichées dans la partie chef de file, sont par défaut, les coordonnées du porteur qui a créé la demande de subvention. </a:t>
            </a:r>
            <a:endParaRPr lang="fr-FR" sz="1200" b="0" strike="noStrike" spc="-1">
              <a:latin typeface="Arial"/>
            </a:endParaRPr>
          </a:p>
        </p:txBody>
      </p:sp>
      <p:sp>
        <p:nvSpPr>
          <p:cNvPr id="148" name="CustomShape 6"/>
          <p:cNvSpPr/>
          <p:nvPr/>
        </p:nvSpPr>
        <p:spPr>
          <a:xfrm>
            <a:off x="533520" y="6471000"/>
            <a:ext cx="6593040" cy="27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Les mentions « Rep. » Et « Réf. » représentent soit le représentant légal, soit le référent de l’opération </a:t>
            </a:r>
            <a:endParaRPr lang="fr-FR" sz="1200" b="0" strike="noStrike" spc="-1">
              <a:latin typeface="Arial"/>
            </a:endParaRPr>
          </a:p>
        </p:txBody>
      </p:sp>
      <p:sp>
        <p:nvSpPr>
          <p:cNvPr id="149" name="CustomShape 7"/>
          <p:cNvSpPr/>
          <p:nvPr/>
        </p:nvSpPr>
        <p:spPr>
          <a:xfrm>
            <a:off x="401400" y="7842240"/>
            <a:ext cx="6792840" cy="173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Pour les porteurs chef de file, il faut un contact représentant légal qui est habilité a signer la demande de subvention et un référent de l’opération le point de contact des gestionnaires du dossier (un même contact peut endosser les 2 rôles).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Pour les autres porteurs, seul l’un ou l’autre est obligatoire. Il ne peut y avoir qu’un seul représentant légal par porteur et qu’un seul contact référent de l’opération par demande de subvention. </a:t>
            </a:r>
            <a:endParaRPr lang="fr-FR" sz="1200" b="0" strike="noStrike" spc="-1">
              <a:latin typeface="Arial"/>
            </a:endParaRPr>
          </a:p>
          <a:p>
            <a:pPr>
              <a:lnSpc>
                <a:spcPct val="100000"/>
              </a:lnSpc>
            </a:pPr>
            <a:endParaRPr lang="fr-FR" sz="1200" b="0" strike="noStrike" spc="-1">
              <a:latin typeface="Arial"/>
            </a:endParaRPr>
          </a:p>
          <a:p>
            <a:pPr>
              <a:lnSpc>
                <a:spcPct val="100000"/>
              </a:lnSpc>
            </a:pPr>
            <a:r>
              <a:rPr lang="fr-FR" sz="1200" b="0" strike="noStrike" spc="-1">
                <a:solidFill>
                  <a:srgbClr val="000000"/>
                </a:solidFill>
                <a:latin typeface="Calibri"/>
                <a:ea typeface="DejaVu Sans"/>
              </a:rPr>
              <a:t>Les parties « Service à contacter » et « Informations sur l’autorité de gestion » se remplissent automatiquement. </a:t>
            </a:r>
            <a:endParaRPr lang="fr-FR" sz="1200" b="0" strike="noStrike" spc="-1">
              <a:latin typeface="Arial"/>
            </a:endParaRPr>
          </a:p>
          <a:p>
            <a:pPr>
              <a:lnSpc>
                <a:spcPct val="100000"/>
              </a:lnSpc>
            </a:pPr>
            <a:endParaRPr lang="fr-FR" sz="1200" b="0" strike="noStrike" spc="-1">
              <a:latin typeface="Arial"/>
            </a:endParaRPr>
          </a:p>
        </p:txBody>
      </p:sp>
      <p:pic>
        <p:nvPicPr>
          <p:cNvPr id="150" name="Image 1"/>
          <p:cNvPicPr/>
          <p:nvPr/>
        </p:nvPicPr>
        <p:blipFill>
          <a:blip r:embed="rId2"/>
          <a:stretch/>
        </p:blipFill>
        <p:spPr>
          <a:xfrm>
            <a:off x="534240" y="1579680"/>
            <a:ext cx="6305400" cy="3936600"/>
          </a:xfrm>
          <a:prstGeom prst="rect">
            <a:avLst/>
          </a:prstGeom>
          <a:ln>
            <a:noFill/>
          </a:ln>
        </p:spPr>
      </p:pic>
      <p:pic>
        <p:nvPicPr>
          <p:cNvPr id="151" name="Image 2"/>
          <p:cNvPicPr/>
          <p:nvPr/>
        </p:nvPicPr>
        <p:blipFill>
          <a:blip r:embed="rId3"/>
          <a:stretch/>
        </p:blipFill>
        <p:spPr>
          <a:xfrm>
            <a:off x="230760" y="6870960"/>
            <a:ext cx="7092000" cy="734040"/>
          </a:xfrm>
          <a:prstGeom prst="rect">
            <a:avLst/>
          </a:prstGeom>
          <a:ln>
            <a:noFill/>
          </a:ln>
        </p:spPr>
      </p:pic>
      <p:pic>
        <p:nvPicPr>
          <p:cNvPr id="152" name="Image 16"/>
          <p:cNvPicPr/>
          <p:nvPr/>
        </p:nvPicPr>
        <p:blipFill>
          <a:blip r:embed="rId4"/>
          <a:srcRect l="29069" t="51884" r="63186" b="39876"/>
          <a:stretch/>
        </p:blipFill>
        <p:spPr>
          <a:xfrm>
            <a:off x="6039720" y="160200"/>
            <a:ext cx="1145160" cy="761040"/>
          </a:xfrm>
          <a:prstGeom prst="rect">
            <a:avLst/>
          </a:prstGeom>
          <a:ln>
            <a:noFill/>
          </a:ln>
        </p:spPr>
      </p:pic>
      <p:pic>
        <p:nvPicPr>
          <p:cNvPr id="153" name="Image 1"/>
          <p:cNvPicPr/>
          <p:nvPr/>
        </p:nvPicPr>
        <p:blipFill>
          <a:blip r:embed="rId5"/>
          <a:stretch/>
        </p:blipFill>
        <p:spPr>
          <a:xfrm>
            <a:off x="402480" y="72000"/>
            <a:ext cx="1181160" cy="907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 1"/>
          <p:cNvSpPr/>
          <p:nvPr/>
        </p:nvSpPr>
        <p:spPr>
          <a:xfrm flipV="1">
            <a:off x="356760" y="1044000"/>
            <a:ext cx="6882840" cy="22680"/>
          </a:xfrm>
          <a:prstGeom prst="line">
            <a:avLst/>
          </a:prstGeom>
          <a:ln w="57240">
            <a:solidFill>
              <a:srgbClr val="5597D3"/>
            </a:solidFill>
            <a:round/>
          </a:ln>
        </p:spPr>
        <p:style>
          <a:lnRef idx="1">
            <a:schemeClr val="accent1"/>
          </a:lnRef>
          <a:fillRef idx="0">
            <a:schemeClr val="accent1"/>
          </a:fillRef>
          <a:effectRef idx="0">
            <a:schemeClr val="accent1"/>
          </a:effectRef>
          <a:fontRef idx="minor"/>
        </p:style>
      </p:sp>
      <p:sp>
        <p:nvSpPr>
          <p:cNvPr id="155" name="CustomShape 2"/>
          <p:cNvSpPr/>
          <p:nvPr/>
        </p:nvSpPr>
        <p:spPr>
          <a:xfrm>
            <a:off x="1609200" y="9929520"/>
            <a:ext cx="437688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989" b="0" strike="noStrike" spc="-1" dirty="0">
                <a:solidFill>
                  <a:srgbClr val="8B8B8B"/>
                </a:solidFill>
                <a:latin typeface="Calibri"/>
                <a:ea typeface="DejaVu Sans"/>
              </a:rPr>
              <a:t> </a:t>
            </a:r>
            <a:r>
              <a:rPr lang="fr-FR" sz="989" b="0" strike="noStrike" spc="-1" dirty="0" smtClean="0">
                <a:solidFill>
                  <a:srgbClr val="8B8B8B"/>
                </a:solidFill>
                <a:latin typeface="Calibri"/>
                <a:ea typeface="DejaVu Sans"/>
              </a:rPr>
              <a:t>- Programme FEDER-FSE+ ou PCIA 2021-2027 -</a:t>
            </a:r>
            <a:endParaRPr lang="fr-FR" sz="989" b="0" strike="noStrike" spc="-1" dirty="0">
              <a:latin typeface="Arial"/>
            </a:endParaRPr>
          </a:p>
        </p:txBody>
      </p:sp>
      <p:sp>
        <p:nvSpPr>
          <p:cNvPr id="156" name="CustomShape 3"/>
          <p:cNvSpPr/>
          <p:nvPr/>
        </p:nvSpPr>
        <p:spPr>
          <a:xfrm>
            <a:off x="5339160" y="9909720"/>
            <a:ext cx="1699920" cy="5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B5A5FBD4-5341-4CB5-9742-0243D11BB0F5}" type="slidenum">
              <a:rPr lang="fr-FR" sz="989" b="0" strike="noStrike" spc="-1">
                <a:solidFill>
                  <a:srgbClr val="8B8B8B"/>
                </a:solidFill>
                <a:latin typeface="Calibri"/>
                <a:ea typeface="DejaVu Sans"/>
              </a:rPr>
              <a:t>9</a:t>
            </a:fld>
            <a:endParaRPr lang="fr-FR" sz="989" b="0" strike="noStrike" spc="-1">
              <a:latin typeface="Arial"/>
            </a:endParaRPr>
          </a:p>
        </p:txBody>
      </p:sp>
      <p:sp>
        <p:nvSpPr>
          <p:cNvPr id="157" name="CustomShape 4"/>
          <p:cNvSpPr/>
          <p:nvPr/>
        </p:nvSpPr>
        <p:spPr>
          <a:xfrm>
            <a:off x="363960" y="1206720"/>
            <a:ext cx="13827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fr-FR" sz="1400" b="1" u="sng" strike="noStrike" spc="-1">
                <a:solidFill>
                  <a:srgbClr val="ED7D31"/>
                </a:solidFill>
                <a:uFillTx/>
                <a:latin typeface="Calibri"/>
                <a:ea typeface="DejaVu Sans"/>
              </a:rPr>
              <a:t>Etape 3 – Projet </a:t>
            </a:r>
            <a:endParaRPr lang="fr-FR" sz="1400" b="0" strike="noStrike" spc="-1">
              <a:latin typeface="Arial"/>
            </a:endParaRPr>
          </a:p>
        </p:txBody>
      </p:sp>
      <p:pic>
        <p:nvPicPr>
          <p:cNvPr id="158" name="Image 11"/>
          <p:cNvPicPr/>
          <p:nvPr/>
        </p:nvPicPr>
        <p:blipFill>
          <a:blip r:embed="rId2"/>
          <a:stretch/>
        </p:blipFill>
        <p:spPr>
          <a:xfrm>
            <a:off x="807120" y="5329440"/>
            <a:ext cx="5573880" cy="2349360"/>
          </a:xfrm>
          <a:prstGeom prst="rect">
            <a:avLst/>
          </a:prstGeom>
          <a:ln>
            <a:noFill/>
          </a:ln>
        </p:spPr>
      </p:pic>
      <p:sp>
        <p:nvSpPr>
          <p:cNvPr id="159" name="CustomShape 5"/>
          <p:cNvSpPr/>
          <p:nvPr/>
        </p:nvSpPr>
        <p:spPr>
          <a:xfrm>
            <a:off x="556560" y="8158320"/>
            <a:ext cx="643968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a:solidFill>
                  <a:srgbClr val="000000"/>
                </a:solidFill>
                <a:latin typeface="Calibri"/>
                <a:ea typeface="DejaVu Sans"/>
              </a:rPr>
              <a:t>La codification du programme saisie lors de la création de la demande est rappelée dans cet écran. </a:t>
            </a:r>
            <a:endParaRPr lang="fr-FR" sz="1200" b="0" strike="noStrike" spc="-1">
              <a:latin typeface="Arial"/>
            </a:endParaRPr>
          </a:p>
          <a:p>
            <a:pPr>
              <a:lnSpc>
                <a:spcPct val="100000"/>
              </a:lnSpc>
            </a:pPr>
            <a:r>
              <a:rPr lang="fr-FR" sz="1200" b="0" strike="noStrike" spc="-1">
                <a:solidFill>
                  <a:srgbClr val="000000"/>
                </a:solidFill>
                <a:latin typeface="Calibri"/>
                <a:ea typeface="DejaVu Sans"/>
              </a:rPr>
              <a:t>Si vous constatez une erreur dans la saisie de la codification du programme et/ou du service guichet, il vous est possible de corriger votre demande de la manière décrite ci-dessous. </a:t>
            </a:r>
            <a:endParaRPr lang="fr-FR" sz="1200" b="0" strike="noStrike" spc="-1">
              <a:latin typeface="Arial"/>
            </a:endParaRPr>
          </a:p>
        </p:txBody>
      </p:sp>
      <p:pic>
        <p:nvPicPr>
          <p:cNvPr id="160" name="Image 17"/>
          <p:cNvPicPr/>
          <p:nvPr/>
        </p:nvPicPr>
        <p:blipFill>
          <a:blip r:embed="rId3"/>
          <a:stretch/>
        </p:blipFill>
        <p:spPr>
          <a:xfrm>
            <a:off x="807120" y="1534320"/>
            <a:ext cx="5666400" cy="3808800"/>
          </a:xfrm>
          <a:prstGeom prst="rect">
            <a:avLst/>
          </a:prstGeom>
          <a:ln>
            <a:noFill/>
          </a:ln>
        </p:spPr>
      </p:pic>
      <p:pic>
        <p:nvPicPr>
          <p:cNvPr id="162" name="Image 14"/>
          <p:cNvPicPr/>
          <p:nvPr/>
        </p:nvPicPr>
        <p:blipFill>
          <a:blip r:embed="rId4"/>
          <a:srcRect l="29069" t="51884" r="63186" b="39876"/>
          <a:stretch/>
        </p:blipFill>
        <p:spPr>
          <a:xfrm>
            <a:off x="6039720" y="160200"/>
            <a:ext cx="1145160" cy="761040"/>
          </a:xfrm>
          <a:prstGeom prst="rect">
            <a:avLst/>
          </a:prstGeom>
          <a:ln>
            <a:noFill/>
          </a:ln>
        </p:spPr>
      </p:pic>
      <p:pic>
        <p:nvPicPr>
          <p:cNvPr id="163" name="Image 1"/>
          <p:cNvPicPr/>
          <p:nvPr/>
        </p:nvPicPr>
        <p:blipFill>
          <a:blip r:embed="rId5"/>
          <a:stretch/>
        </p:blipFill>
        <p:spPr>
          <a:xfrm>
            <a:off x="360000" y="136440"/>
            <a:ext cx="1181160" cy="907200"/>
          </a:xfrm>
          <a:prstGeom prst="rect">
            <a:avLst/>
          </a:prstGeom>
          <a:ln w="9360">
            <a:noFill/>
          </a:ln>
        </p:spPr>
      </p:pic>
      <p:sp>
        <p:nvSpPr>
          <p:cNvPr id="2" name="ZoneTexte 1"/>
          <p:cNvSpPr txBox="1"/>
          <p:nvPr/>
        </p:nvSpPr>
        <p:spPr>
          <a:xfrm>
            <a:off x="929640" y="2026920"/>
            <a:ext cx="5341620" cy="1169551"/>
          </a:xfrm>
          <a:prstGeom prst="rect">
            <a:avLst/>
          </a:prstGeom>
          <a:noFill/>
        </p:spPr>
        <p:txBody>
          <a:bodyPr wrap="square" rtlCol="0">
            <a:spAutoFit/>
          </a:bodyPr>
          <a:lstStyle/>
          <a:p>
            <a:r>
              <a:rPr lang="fr-FR" sz="1000" b="1" dirty="0" smtClean="0"/>
              <a:t>Programme</a:t>
            </a:r>
            <a:r>
              <a:rPr lang="fr-FR" sz="1000" dirty="0" smtClean="0"/>
              <a:t> : Programme opérationnel FEDER-FSE Guyane 2014-2020</a:t>
            </a:r>
            <a:br>
              <a:rPr lang="fr-FR" sz="1000" dirty="0" smtClean="0"/>
            </a:br>
            <a:r>
              <a:rPr lang="fr-FR" sz="1000" b="1" dirty="0" smtClean="0"/>
              <a:t>Service Guichet</a:t>
            </a:r>
            <a:r>
              <a:rPr lang="fr-FR" sz="1000" dirty="0" smtClean="0"/>
              <a:t> : Service Coordination </a:t>
            </a:r>
            <a:r>
              <a:rPr lang="fr-FR" sz="1000" dirty="0" err="1" smtClean="0"/>
              <a:t>Interfonds</a:t>
            </a:r>
            <a:r>
              <a:rPr lang="fr-FR" sz="1000" dirty="0" smtClean="0"/>
              <a:t> (SERV-178)</a:t>
            </a:r>
            <a:br>
              <a:rPr lang="fr-FR" sz="1000" dirty="0" smtClean="0"/>
            </a:br>
            <a:r>
              <a:rPr lang="fr-FR" sz="1000" b="1" dirty="0" smtClean="0"/>
              <a:t>Codification</a:t>
            </a:r>
            <a:r>
              <a:rPr lang="fr-FR" sz="1000" dirty="0" smtClean="0"/>
              <a:t> : </a:t>
            </a:r>
            <a:br>
              <a:rPr lang="fr-FR" sz="1000" dirty="0" smtClean="0"/>
            </a:br>
            <a:r>
              <a:rPr lang="fr-FR" sz="1000" b="1" dirty="0" smtClean="0"/>
              <a:t>AP01</a:t>
            </a:r>
            <a:r>
              <a:rPr lang="fr-FR" sz="1000" dirty="0" smtClean="0"/>
              <a:t> - Recherche, développement, technologie, innovation </a:t>
            </a:r>
          </a:p>
          <a:p>
            <a:r>
              <a:rPr lang="fr-FR" sz="1000" b="1" dirty="0" smtClean="0"/>
              <a:t>OS03</a:t>
            </a:r>
            <a:r>
              <a:rPr lang="fr-FR" sz="1000" dirty="0" smtClean="0"/>
              <a:t> - Augmenter la taille et accroitre et la pérennisation des entreprises par un renforcement de l'accompagnement, de l'investissement et de leur environnement économique et financier </a:t>
            </a:r>
            <a:endParaRPr lang="fr-FR" sz="1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TotalTime>
  <Words>2047</Words>
  <Application>Microsoft Office PowerPoint</Application>
  <PresentationFormat>Personnalisé</PresentationFormat>
  <Paragraphs>199</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16</vt:i4>
      </vt:variant>
    </vt:vector>
  </HeadingPairs>
  <TitlesOfParts>
    <vt:vector size="24" baseType="lpstr">
      <vt:lpstr>Arial</vt:lpstr>
      <vt:lpstr>Calibri</vt:lpstr>
      <vt:lpstr>Cambria</vt:lpstr>
      <vt:lpstr>DejaVu Sans</vt:lpstr>
      <vt:lpstr>Symbol</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Annie AGELAS</dc:creator>
  <dc:description/>
  <cp:lastModifiedBy>Annie AGELAS</cp:lastModifiedBy>
  <cp:revision>12</cp:revision>
  <dcterms:created xsi:type="dcterms:W3CDTF">2022-08-05T11:49:52Z</dcterms:created>
  <dcterms:modified xsi:type="dcterms:W3CDTF">2023-03-03T14:20:19Z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MTES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Personnalisé</vt:lpwstr>
  </property>
  <property fmtid="{D5CDD505-2E9C-101B-9397-08002B2CF9AE}" pid="10" name="ScaleCrop">
    <vt:bool>false</vt:bool>
  </property>
  <property fmtid="{D5CDD505-2E9C-101B-9397-08002B2CF9AE}" pid="11" name="ShareDoc">
    <vt:bool>false</vt:bool>
  </property>
  <property fmtid="{D5CDD505-2E9C-101B-9397-08002B2CF9AE}" pid="12" name="Slides">
    <vt:i4>20</vt:i4>
  </property>
</Properties>
</file>